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Roboto"/>
      <p:regular r:id="rId38"/>
      <p:bold r:id="rId39"/>
      <p:italic r:id="rId40"/>
      <p:boldItalic r:id="rId41"/>
    </p:embeddedFont>
    <p:embeddedFont>
      <p:font typeface="Special Elite"/>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SpecialElite-regular.fntdata"/><Relationship Id="rId41"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ncient_Egypt" TargetMode="External"/><Relationship Id="rId3" Type="http://schemas.openxmlformats.org/officeDocument/2006/relationships/hyperlink" Target="https://en.wikipedia.org/wiki/Egyptian_soul" TargetMode="External"/><Relationship Id="rId4" Type="http://schemas.openxmlformats.org/officeDocument/2006/relationships/hyperlink" Target="https://en.wikipedia.org/wiki/Ancient_Egyptian_conception_of_the_soul#Ba_(personality)" TargetMode="External"/><Relationship Id="rId5" Type="http://schemas.openxmlformats.org/officeDocument/2006/relationships/hyperlink" Target="https://en.wikipedia.org/wiki/Ancient_Egyptian_conception_of_the_soul#Shut_(shado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ncient_Egypt" TargetMode="External"/><Relationship Id="rId3" Type="http://schemas.openxmlformats.org/officeDocument/2006/relationships/hyperlink" Target="https://en.wikipedia.org/wiki/Egyptian_soul" TargetMode="External"/><Relationship Id="rId4" Type="http://schemas.openxmlformats.org/officeDocument/2006/relationships/hyperlink" Target="https://en.wikipedia.org/wiki/Ancient_Egyptian_conception_of_the_soul#Ba_(personality)" TargetMode="External"/><Relationship Id="rId5" Type="http://schemas.openxmlformats.org/officeDocument/2006/relationships/hyperlink" Target="https://en.wikipedia.org/wiki/Ancient_Egyptian_conception_of_the_soul#Shut_(shadow)"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ncient_Egypt" TargetMode="External"/><Relationship Id="rId3" Type="http://schemas.openxmlformats.org/officeDocument/2006/relationships/hyperlink" Target="https://en.wikipedia.org/wiki/Egyptian_soul" TargetMode="External"/><Relationship Id="rId4" Type="http://schemas.openxmlformats.org/officeDocument/2006/relationships/hyperlink" Target="https://en.wikipedia.org/wiki/Ancient_Egyptian_conception_of_the_soul#Ba_(personality)" TargetMode="External"/><Relationship Id="rId5" Type="http://schemas.openxmlformats.org/officeDocument/2006/relationships/hyperlink" Target="https://en.wikipedia.org/wiki/Ancient_Egyptian_conception_of_the_soul#Shut_(shado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ncient_Egypt" TargetMode="External"/><Relationship Id="rId3" Type="http://schemas.openxmlformats.org/officeDocument/2006/relationships/hyperlink" Target="https://en.wikipedia.org/wiki/Egyptian_soul" TargetMode="External"/><Relationship Id="rId4" Type="http://schemas.openxmlformats.org/officeDocument/2006/relationships/hyperlink" Target="https://en.wikipedia.org/wiki/Ancient_Egyptian_conception_of_the_soul#Ba_(personality)" TargetMode="External"/><Relationship Id="rId5" Type="http://schemas.openxmlformats.org/officeDocument/2006/relationships/hyperlink" Target="https://en.wikipedia.org/wiki/Ancient_Egyptian_conception_of_the_soul#Shut_(shadow)"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Ancient_Egypt" TargetMode="External"/><Relationship Id="rId3" Type="http://schemas.openxmlformats.org/officeDocument/2006/relationships/hyperlink" Target="https://en.wikipedia.org/wiki/Egyptian_soul" TargetMode="External"/><Relationship Id="rId4" Type="http://schemas.openxmlformats.org/officeDocument/2006/relationships/hyperlink" Target="https://en.wikipedia.org/wiki/Ancient_Egyptian_conception_of_the_soul#Ba_(personality)" TargetMode="External"/><Relationship Id="rId5" Type="http://schemas.openxmlformats.org/officeDocument/2006/relationships/hyperlink" Target="https://en.wikipedia.org/wiki/Ancient_Egyptian_conception_of_the_soul#Shut_(shado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d9780a7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d9780a7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d9b6932b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3d9b6932b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3d9b6932b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3d9b6932b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3da0f65e76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3da0f65e76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 </a:t>
            </a:r>
            <a:r>
              <a:rPr b="1" lang="en" sz="1050">
                <a:solidFill>
                  <a:srgbClr val="202122"/>
                </a:solidFill>
                <a:highlight>
                  <a:srgbClr val="FFFFFF"/>
                </a:highlight>
              </a:rPr>
              <a:t>ka statue</a:t>
            </a:r>
            <a:r>
              <a:rPr lang="en" sz="1050">
                <a:solidFill>
                  <a:srgbClr val="202122"/>
                </a:solidFill>
                <a:highlight>
                  <a:srgbClr val="FFFFFF"/>
                </a:highlight>
              </a:rPr>
              <a:t> is a type of </a:t>
            </a:r>
            <a:r>
              <a:rPr lang="en" sz="1050">
                <a:solidFill>
                  <a:srgbClr val="0645AD"/>
                </a:solidFill>
                <a:highlight>
                  <a:srgbClr val="FFFFFF"/>
                </a:highlight>
                <a:uFill>
                  <a:noFill/>
                </a:uFill>
                <a:hlinkClick r:id="rId2">
                  <a:extLst>
                    <a:ext uri="{A12FA001-AC4F-418D-AE19-62706E023703}">
                      <ahyp:hlinkClr val="tx"/>
                    </a:ext>
                  </a:extLst>
                </a:hlinkClick>
              </a:rPr>
              <a:t>ancient Egyptian</a:t>
            </a:r>
            <a:r>
              <a:rPr lang="en" sz="1050">
                <a:solidFill>
                  <a:srgbClr val="202122"/>
                </a:solidFill>
                <a:highlight>
                  <a:srgbClr val="FFFFFF"/>
                </a:highlight>
              </a:rPr>
              <a:t> statue intended to provide a resting place for the </a:t>
            </a:r>
            <a:r>
              <a:rPr i="1" lang="en" sz="1050">
                <a:solidFill>
                  <a:srgbClr val="0645AD"/>
                </a:solidFill>
                <a:highlight>
                  <a:srgbClr val="FFFFFF"/>
                </a:highlight>
                <a:uFill>
                  <a:noFill/>
                </a:uFill>
                <a:hlinkClick r:id="rId3">
                  <a:extLst>
                    <a:ext uri="{A12FA001-AC4F-418D-AE19-62706E023703}">
                      <ahyp:hlinkClr val="tx"/>
                    </a:ext>
                  </a:extLst>
                </a:hlinkClick>
              </a:rPr>
              <a:t>ka</a:t>
            </a:r>
            <a:r>
              <a:rPr lang="en" sz="1050">
                <a:solidFill>
                  <a:srgbClr val="202122"/>
                </a:solidFill>
                <a:highlight>
                  <a:srgbClr val="FFFFFF"/>
                </a:highlight>
              </a:rPr>
              <a:t> (life-force or spirit) of the person after death. The ancient Egyptians believed the </a:t>
            </a:r>
            <a:r>
              <a:rPr i="1" lang="en" sz="1050">
                <a:solidFill>
                  <a:srgbClr val="202122"/>
                </a:solidFill>
                <a:highlight>
                  <a:srgbClr val="FFFFFF"/>
                </a:highlight>
              </a:rPr>
              <a:t>ka</a:t>
            </a:r>
            <a:r>
              <a:rPr lang="en" sz="1050">
                <a:solidFill>
                  <a:srgbClr val="202122"/>
                </a:solidFill>
                <a:highlight>
                  <a:srgbClr val="FFFFFF"/>
                </a:highlight>
              </a:rPr>
              <a:t>, along with the physical body, the name, the </a:t>
            </a:r>
            <a:r>
              <a:rPr i="1" lang="en" sz="1050">
                <a:solidFill>
                  <a:srgbClr val="0645AD"/>
                </a:solidFill>
                <a:highlight>
                  <a:srgbClr val="FFFFFF"/>
                </a:highlight>
                <a:uFill>
                  <a:noFill/>
                </a:uFill>
                <a:hlinkClick r:id="rId4">
                  <a:extLst>
                    <a:ext uri="{A12FA001-AC4F-418D-AE19-62706E023703}">
                      <ahyp:hlinkClr val="tx"/>
                    </a:ext>
                  </a:extLst>
                </a:hlinkClick>
              </a:rPr>
              <a:t>ba</a:t>
            </a:r>
            <a:r>
              <a:rPr lang="en" sz="1050">
                <a:solidFill>
                  <a:srgbClr val="202122"/>
                </a:solidFill>
                <a:highlight>
                  <a:srgbClr val="FFFFFF"/>
                </a:highlight>
              </a:rPr>
              <a:t> (personality or soul), and the </a:t>
            </a:r>
            <a:r>
              <a:rPr i="1" lang="en" sz="1050">
                <a:solidFill>
                  <a:srgbClr val="0645AD"/>
                </a:solidFill>
                <a:highlight>
                  <a:srgbClr val="FFFFFF"/>
                </a:highlight>
                <a:uFill>
                  <a:noFill/>
                </a:uFill>
                <a:hlinkClick r:id="rId5">
                  <a:extLst>
                    <a:ext uri="{A12FA001-AC4F-418D-AE19-62706E023703}">
                      <ahyp:hlinkClr val="tx"/>
                    </a:ext>
                  </a:extLst>
                </a:hlinkClick>
              </a:rPr>
              <a:t>šwt</a:t>
            </a:r>
            <a:r>
              <a:rPr lang="en" sz="1050">
                <a:solidFill>
                  <a:srgbClr val="202122"/>
                </a:solidFill>
                <a:highlight>
                  <a:srgbClr val="FFFFFF"/>
                </a:highlight>
              </a:rPr>
              <a:t> (shadow), made up the five aspects of a person.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3da0f65e76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3da0f65e76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3da0f65e76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3da0f65e76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3da0f65e76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3da0f65e76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3da0f65e76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3da0f65e7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3da8d01be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3da8d01be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da0f65e76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da0f65e76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3da0f65e76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3da0f65e76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rPr>
              <a:t>A∴A∴</a:t>
            </a:r>
            <a:endParaRPr b="1" sz="24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Argenteum Astrum, which is Latin for Silver Star A variant on this Greek rendering of the words "Silver Star" is Aster Argos - also a correct Greek rendering of the word "Silver Star". The gematria of Aster Argos is 489, also the value of Sothis, the Greek name for the star Sirius. Eshelman states that "Sirius commonly is held to be the physical expression of that "Silver Star" after which the Order is named.</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3da0f65e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3da0f65e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Ka &amp; Ba</a:t>
            </a:r>
            <a:endParaRPr/>
          </a:p>
          <a:p>
            <a:pPr indent="0" lvl="0" marL="0" rtl="0" algn="l">
              <a:spcBef>
                <a:spcPts val="0"/>
              </a:spcBef>
              <a:spcAft>
                <a:spcPts val="0"/>
              </a:spcAft>
              <a:buClr>
                <a:schemeClr val="dk1"/>
              </a:buClr>
              <a:buSzPts val="1100"/>
              <a:buFont typeface="Arial"/>
              <a:buNone/>
            </a:pPr>
            <a:r>
              <a:rPr lang="en"/>
              <a:t>(2960 BC)</a:t>
            </a:r>
            <a:endParaRPr/>
          </a:p>
          <a:p>
            <a:pPr indent="0" lvl="0" marL="0" rtl="0" algn="l">
              <a:spcBef>
                <a:spcPts val="0"/>
              </a:spcBef>
              <a:spcAft>
                <a:spcPts val="0"/>
              </a:spcAft>
              <a:buNone/>
            </a:pPr>
            <a:r>
              <a:rPr lang="en"/>
              <a:t>We know from texts that the Egyptians believed once a burial was interred within its tomb, the structure formed both a repository for the body and a dwelling for two spiritual elements, the ka and the ba, which were integral to a human in life, but separated from it at death. The ka remained in the tomb, whereas the ba could leave during the day to join the world of the living, but had to return at night. However, both had to reunite daily with the body in the tomb to attain the highest spiritual state, which was an akh or 'effective' being, able to enjoy eternity on earth and amongst the gods.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t>Akh:</a:t>
            </a:r>
            <a:r>
              <a:rPr lang="en"/>
              <a:t> The physical body was called the Akh. The Akh was most often used to mean a complete person, whether living or dead. While living, the Akh was composed of all five elements - your body, Ba, Ka, Name, and Shadow. When dead, the Akh referred to the reunion of the Ba and the Ka, which they believed happened each night.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da0f65e76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3da0f65e76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d9b6932b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d9b6932b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3d9b6932b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3d9b6932b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3d9b6932b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3d9b6932b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3da0f65e7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3da0f65e76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da0f65e76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da0f65e76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3da0f65e76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3da0f65e76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3d9b6932b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3d9b6932b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3d9b6932b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3d9b6932b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d9b6932b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3d9b6932b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3da0f65e7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3da0f65e7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d9b6932b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3d9b6932b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3d9b6932b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3d9b6932b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3da8d01be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3da8d01be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 </a:t>
            </a:r>
            <a:r>
              <a:rPr b="1" lang="en" sz="1050">
                <a:solidFill>
                  <a:srgbClr val="202122"/>
                </a:solidFill>
                <a:highlight>
                  <a:srgbClr val="FFFFFF"/>
                </a:highlight>
              </a:rPr>
              <a:t>ka statue</a:t>
            </a:r>
            <a:r>
              <a:rPr lang="en" sz="1050">
                <a:solidFill>
                  <a:srgbClr val="202122"/>
                </a:solidFill>
                <a:highlight>
                  <a:srgbClr val="FFFFFF"/>
                </a:highlight>
              </a:rPr>
              <a:t> is a type of </a:t>
            </a:r>
            <a:r>
              <a:rPr lang="en" sz="1050">
                <a:solidFill>
                  <a:srgbClr val="0645AD"/>
                </a:solidFill>
                <a:highlight>
                  <a:srgbClr val="FFFFFF"/>
                </a:highlight>
                <a:uFill>
                  <a:noFill/>
                </a:uFill>
                <a:hlinkClick r:id="rId2">
                  <a:extLst>
                    <a:ext uri="{A12FA001-AC4F-418D-AE19-62706E023703}">
                      <ahyp:hlinkClr val="tx"/>
                    </a:ext>
                  </a:extLst>
                </a:hlinkClick>
              </a:rPr>
              <a:t>ancient Egyptian</a:t>
            </a:r>
            <a:r>
              <a:rPr lang="en" sz="1050">
                <a:solidFill>
                  <a:srgbClr val="202122"/>
                </a:solidFill>
                <a:highlight>
                  <a:srgbClr val="FFFFFF"/>
                </a:highlight>
              </a:rPr>
              <a:t> statue intended to provide a resting place for the </a:t>
            </a:r>
            <a:r>
              <a:rPr i="1" lang="en" sz="1050">
                <a:solidFill>
                  <a:srgbClr val="0645AD"/>
                </a:solidFill>
                <a:highlight>
                  <a:srgbClr val="FFFFFF"/>
                </a:highlight>
                <a:uFill>
                  <a:noFill/>
                </a:uFill>
                <a:hlinkClick r:id="rId3">
                  <a:extLst>
                    <a:ext uri="{A12FA001-AC4F-418D-AE19-62706E023703}">
                      <ahyp:hlinkClr val="tx"/>
                    </a:ext>
                  </a:extLst>
                </a:hlinkClick>
              </a:rPr>
              <a:t>ka</a:t>
            </a:r>
            <a:r>
              <a:rPr lang="en" sz="1050">
                <a:solidFill>
                  <a:srgbClr val="202122"/>
                </a:solidFill>
                <a:highlight>
                  <a:srgbClr val="FFFFFF"/>
                </a:highlight>
              </a:rPr>
              <a:t> (life-force or spirit) of the person after death. The ancient Egyptians believed the </a:t>
            </a:r>
            <a:r>
              <a:rPr i="1" lang="en" sz="1050">
                <a:solidFill>
                  <a:srgbClr val="202122"/>
                </a:solidFill>
                <a:highlight>
                  <a:srgbClr val="FFFFFF"/>
                </a:highlight>
              </a:rPr>
              <a:t>ka</a:t>
            </a:r>
            <a:r>
              <a:rPr lang="en" sz="1050">
                <a:solidFill>
                  <a:srgbClr val="202122"/>
                </a:solidFill>
                <a:highlight>
                  <a:srgbClr val="FFFFFF"/>
                </a:highlight>
              </a:rPr>
              <a:t>, along with the physical body, the name, the </a:t>
            </a:r>
            <a:r>
              <a:rPr i="1" lang="en" sz="1050">
                <a:solidFill>
                  <a:srgbClr val="0645AD"/>
                </a:solidFill>
                <a:highlight>
                  <a:srgbClr val="FFFFFF"/>
                </a:highlight>
                <a:uFill>
                  <a:noFill/>
                </a:uFill>
                <a:hlinkClick r:id="rId4">
                  <a:extLst>
                    <a:ext uri="{A12FA001-AC4F-418D-AE19-62706E023703}">
                      <ahyp:hlinkClr val="tx"/>
                    </a:ext>
                  </a:extLst>
                </a:hlinkClick>
              </a:rPr>
              <a:t>ba</a:t>
            </a:r>
            <a:r>
              <a:rPr lang="en" sz="1050">
                <a:solidFill>
                  <a:srgbClr val="202122"/>
                </a:solidFill>
                <a:highlight>
                  <a:srgbClr val="FFFFFF"/>
                </a:highlight>
              </a:rPr>
              <a:t> (personality or soul), and the </a:t>
            </a:r>
            <a:r>
              <a:rPr i="1" lang="en" sz="1050">
                <a:solidFill>
                  <a:srgbClr val="0645AD"/>
                </a:solidFill>
                <a:highlight>
                  <a:srgbClr val="FFFFFF"/>
                </a:highlight>
                <a:uFill>
                  <a:noFill/>
                </a:uFill>
                <a:hlinkClick r:id="rId5">
                  <a:extLst>
                    <a:ext uri="{A12FA001-AC4F-418D-AE19-62706E023703}">
                      <ahyp:hlinkClr val="tx"/>
                    </a:ext>
                  </a:extLst>
                </a:hlinkClick>
              </a:rPr>
              <a:t>šwt</a:t>
            </a:r>
            <a:r>
              <a:rPr lang="en" sz="1050">
                <a:solidFill>
                  <a:srgbClr val="202122"/>
                </a:solidFill>
                <a:highlight>
                  <a:srgbClr val="FFFFFF"/>
                </a:highlight>
              </a:rPr>
              <a:t> (shadow), made up the five aspects of a person. </a:t>
            </a:r>
            <a:endParaRPr sz="1050">
              <a:solidFill>
                <a:srgbClr val="202122"/>
              </a:solidFill>
              <a:highlight>
                <a:srgbClr val="FFFFFF"/>
              </a:highlight>
            </a:endParaRPr>
          </a:p>
          <a:p>
            <a:pPr indent="0" lvl="0" marL="0" rtl="0" algn="l">
              <a:spcBef>
                <a:spcPts val="0"/>
              </a:spcBef>
              <a:spcAft>
                <a:spcPts val="0"/>
              </a:spcAft>
              <a:buClr>
                <a:schemeClr val="dk1"/>
              </a:buClr>
              <a:buSzPts val="1100"/>
              <a:buFont typeface="Arial"/>
              <a:buNone/>
            </a:pPr>
            <a:r>
              <a:rPr lang="en" sz="1050">
                <a:solidFill>
                  <a:srgbClr val="202122"/>
                </a:solidFill>
                <a:highlight>
                  <a:srgbClr val="FFFFFF"/>
                </a:highlight>
              </a:rPr>
              <a:t>Ka is the life force or spiritual double of the person. The royal Ka symbolized a pharaoh's right to rule, a universal force that passed from one pharaoh to the next.</a:t>
            </a:r>
            <a:endParaRPr sz="1050">
              <a:solidFill>
                <a:srgbClr val="202122"/>
              </a:solidFill>
              <a:highlight>
                <a:srgbClr val="FFFFFF"/>
              </a:highlight>
            </a:endParaRPr>
          </a:p>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3da0f65e7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3da0f65e7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 </a:t>
            </a:r>
            <a:r>
              <a:rPr b="1" lang="en" sz="1050">
                <a:solidFill>
                  <a:srgbClr val="202122"/>
                </a:solidFill>
                <a:highlight>
                  <a:srgbClr val="FFFFFF"/>
                </a:highlight>
              </a:rPr>
              <a:t>ka statue</a:t>
            </a:r>
            <a:r>
              <a:rPr lang="en" sz="1050">
                <a:solidFill>
                  <a:srgbClr val="202122"/>
                </a:solidFill>
                <a:highlight>
                  <a:srgbClr val="FFFFFF"/>
                </a:highlight>
              </a:rPr>
              <a:t> is a type of </a:t>
            </a:r>
            <a:r>
              <a:rPr lang="en" sz="1050">
                <a:solidFill>
                  <a:srgbClr val="0645AD"/>
                </a:solidFill>
                <a:highlight>
                  <a:srgbClr val="FFFFFF"/>
                </a:highlight>
                <a:uFill>
                  <a:noFill/>
                </a:uFill>
                <a:hlinkClick r:id="rId2">
                  <a:extLst>
                    <a:ext uri="{A12FA001-AC4F-418D-AE19-62706E023703}">
                      <ahyp:hlinkClr val="tx"/>
                    </a:ext>
                  </a:extLst>
                </a:hlinkClick>
              </a:rPr>
              <a:t>ancient Egyptian</a:t>
            </a:r>
            <a:r>
              <a:rPr lang="en" sz="1050">
                <a:solidFill>
                  <a:srgbClr val="202122"/>
                </a:solidFill>
                <a:highlight>
                  <a:srgbClr val="FFFFFF"/>
                </a:highlight>
              </a:rPr>
              <a:t> statue intended to provide a resting place for the </a:t>
            </a:r>
            <a:r>
              <a:rPr i="1" lang="en" sz="1050">
                <a:solidFill>
                  <a:srgbClr val="0645AD"/>
                </a:solidFill>
                <a:highlight>
                  <a:srgbClr val="FFFFFF"/>
                </a:highlight>
                <a:uFill>
                  <a:noFill/>
                </a:uFill>
                <a:hlinkClick r:id="rId3">
                  <a:extLst>
                    <a:ext uri="{A12FA001-AC4F-418D-AE19-62706E023703}">
                      <ahyp:hlinkClr val="tx"/>
                    </a:ext>
                  </a:extLst>
                </a:hlinkClick>
              </a:rPr>
              <a:t>ka</a:t>
            </a:r>
            <a:r>
              <a:rPr lang="en" sz="1050">
                <a:solidFill>
                  <a:srgbClr val="202122"/>
                </a:solidFill>
                <a:highlight>
                  <a:srgbClr val="FFFFFF"/>
                </a:highlight>
              </a:rPr>
              <a:t> (life-force or spirit) of the person after death. The ancient Egyptians believed the </a:t>
            </a:r>
            <a:r>
              <a:rPr i="1" lang="en" sz="1050">
                <a:solidFill>
                  <a:srgbClr val="202122"/>
                </a:solidFill>
                <a:highlight>
                  <a:srgbClr val="FFFFFF"/>
                </a:highlight>
              </a:rPr>
              <a:t>ka</a:t>
            </a:r>
            <a:r>
              <a:rPr lang="en" sz="1050">
                <a:solidFill>
                  <a:srgbClr val="202122"/>
                </a:solidFill>
                <a:highlight>
                  <a:srgbClr val="FFFFFF"/>
                </a:highlight>
              </a:rPr>
              <a:t>, along with the physical body, the name, the </a:t>
            </a:r>
            <a:r>
              <a:rPr i="1" lang="en" sz="1050">
                <a:solidFill>
                  <a:srgbClr val="0645AD"/>
                </a:solidFill>
                <a:highlight>
                  <a:srgbClr val="FFFFFF"/>
                </a:highlight>
                <a:uFill>
                  <a:noFill/>
                </a:uFill>
                <a:hlinkClick r:id="rId4">
                  <a:extLst>
                    <a:ext uri="{A12FA001-AC4F-418D-AE19-62706E023703}">
                      <ahyp:hlinkClr val="tx"/>
                    </a:ext>
                  </a:extLst>
                </a:hlinkClick>
              </a:rPr>
              <a:t>ba</a:t>
            </a:r>
            <a:r>
              <a:rPr lang="en" sz="1050">
                <a:solidFill>
                  <a:srgbClr val="202122"/>
                </a:solidFill>
                <a:highlight>
                  <a:srgbClr val="FFFFFF"/>
                </a:highlight>
              </a:rPr>
              <a:t> (personality or soul), and the </a:t>
            </a:r>
            <a:r>
              <a:rPr i="1" lang="en" sz="1050">
                <a:solidFill>
                  <a:srgbClr val="0645AD"/>
                </a:solidFill>
                <a:highlight>
                  <a:srgbClr val="FFFFFF"/>
                </a:highlight>
                <a:uFill>
                  <a:noFill/>
                </a:uFill>
                <a:hlinkClick r:id="rId5">
                  <a:extLst>
                    <a:ext uri="{A12FA001-AC4F-418D-AE19-62706E023703}">
                      <ahyp:hlinkClr val="tx"/>
                    </a:ext>
                  </a:extLst>
                </a:hlinkClick>
              </a:rPr>
              <a:t>šwt</a:t>
            </a:r>
            <a:r>
              <a:rPr lang="en" sz="1050">
                <a:solidFill>
                  <a:srgbClr val="202122"/>
                </a:solidFill>
                <a:highlight>
                  <a:srgbClr val="FFFFFF"/>
                </a:highlight>
              </a:rPr>
              <a:t> (shadow), made up the five aspects of a person. </a:t>
            </a:r>
            <a:endParaRPr sz="1050">
              <a:solidFill>
                <a:srgbClr val="202122"/>
              </a:solidFill>
              <a:highlight>
                <a:srgbClr val="FFFFFF"/>
              </a:highlight>
            </a:endParaRPr>
          </a:p>
          <a:p>
            <a:pPr indent="0" lvl="0" marL="0" rtl="0" algn="l">
              <a:spcBef>
                <a:spcPts val="0"/>
              </a:spcBef>
              <a:spcAft>
                <a:spcPts val="0"/>
              </a:spcAft>
              <a:buClr>
                <a:schemeClr val="dk1"/>
              </a:buClr>
              <a:buSzPts val="1100"/>
              <a:buFont typeface="Arial"/>
              <a:buNone/>
            </a:pPr>
            <a:r>
              <a:rPr lang="en" sz="1050">
                <a:solidFill>
                  <a:srgbClr val="202122"/>
                </a:solidFill>
                <a:highlight>
                  <a:srgbClr val="FFFFFF"/>
                </a:highlight>
              </a:rPr>
              <a:t>Ka is the life force or spiritual double of the person. The royal Ka symbolized a pharaoh's right to rule, a universal force that passed from one pharaoh to the next.</a:t>
            </a:r>
            <a:endParaRPr sz="1050">
              <a:solidFill>
                <a:srgbClr val="202122"/>
              </a:solidFill>
              <a:highlight>
                <a:srgbClr val="FFFFFF"/>
              </a:highlight>
            </a:endParaRPr>
          </a:p>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3da8d01be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3da8d01be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 </a:t>
            </a:r>
            <a:r>
              <a:rPr b="1" lang="en" sz="1050">
                <a:solidFill>
                  <a:srgbClr val="202122"/>
                </a:solidFill>
                <a:highlight>
                  <a:srgbClr val="FFFFFF"/>
                </a:highlight>
              </a:rPr>
              <a:t>ka statue</a:t>
            </a:r>
            <a:r>
              <a:rPr lang="en" sz="1050">
                <a:solidFill>
                  <a:srgbClr val="202122"/>
                </a:solidFill>
                <a:highlight>
                  <a:srgbClr val="FFFFFF"/>
                </a:highlight>
              </a:rPr>
              <a:t> is a type of </a:t>
            </a:r>
            <a:r>
              <a:rPr lang="en" sz="1050">
                <a:solidFill>
                  <a:srgbClr val="0645AD"/>
                </a:solidFill>
                <a:highlight>
                  <a:srgbClr val="FFFFFF"/>
                </a:highlight>
                <a:uFill>
                  <a:noFill/>
                </a:uFill>
                <a:hlinkClick r:id="rId2">
                  <a:extLst>
                    <a:ext uri="{A12FA001-AC4F-418D-AE19-62706E023703}">
                      <ahyp:hlinkClr val="tx"/>
                    </a:ext>
                  </a:extLst>
                </a:hlinkClick>
              </a:rPr>
              <a:t>ancient Egyptian</a:t>
            </a:r>
            <a:r>
              <a:rPr lang="en" sz="1050">
                <a:solidFill>
                  <a:srgbClr val="202122"/>
                </a:solidFill>
                <a:highlight>
                  <a:srgbClr val="FFFFFF"/>
                </a:highlight>
              </a:rPr>
              <a:t> statue intended to provide a resting place for the </a:t>
            </a:r>
            <a:r>
              <a:rPr i="1" lang="en" sz="1050">
                <a:solidFill>
                  <a:srgbClr val="0645AD"/>
                </a:solidFill>
                <a:highlight>
                  <a:srgbClr val="FFFFFF"/>
                </a:highlight>
                <a:uFill>
                  <a:noFill/>
                </a:uFill>
                <a:hlinkClick r:id="rId3">
                  <a:extLst>
                    <a:ext uri="{A12FA001-AC4F-418D-AE19-62706E023703}">
                      <ahyp:hlinkClr val="tx"/>
                    </a:ext>
                  </a:extLst>
                </a:hlinkClick>
              </a:rPr>
              <a:t>ka</a:t>
            </a:r>
            <a:r>
              <a:rPr lang="en" sz="1050">
                <a:solidFill>
                  <a:srgbClr val="202122"/>
                </a:solidFill>
                <a:highlight>
                  <a:srgbClr val="FFFFFF"/>
                </a:highlight>
              </a:rPr>
              <a:t> (life-force or spirit) of the person after death. The ancient Egyptians believed the </a:t>
            </a:r>
            <a:r>
              <a:rPr i="1" lang="en" sz="1050">
                <a:solidFill>
                  <a:srgbClr val="202122"/>
                </a:solidFill>
                <a:highlight>
                  <a:srgbClr val="FFFFFF"/>
                </a:highlight>
              </a:rPr>
              <a:t>ka</a:t>
            </a:r>
            <a:r>
              <a:rPr lang="en" sz="1050">
                <a:solidFill>
                  <a:srgbClr val="202122"/>
                </a:solidFill>
                <a:highlight>
                  <a:srgbClr val="FFFFFF"/>
                </a:highlight>
              </a:rPr>
              <a:t>, along with the physical body, the name, the </a:t>
            </a:r>
            <a:r>
              <a:rPr i="1" lang="en" sz="1050">
                <a:solidFill>
                  <a:srgbClr val="0645AD"/>
                </a:solidFill>
                <a:highlight>
                  <a:srgbClr val="FFFFFF"/>
                </a:highlight>
                <a:uFill>
                  <a:noFill/>
                </a:uFill>
                <a:hlinkClick r:id="rId4">
                  <a:extLst>
                    <a:ext uri="{A12FA001-AC4F-418D-AE19-62706E023703}">
                      <ahyp:hlinkClr val="tx"/>
                    </a:ext>
                  </a:extLst>
                </a:hlinkClick>
              </a:rPr>
              <a:t>ba</a:t>
            </a:r>
            <a:r>
              <a:rPr lang="en" sz="1050">
                <a:solidFill>
                  <a:srgbClr val="202122"/>
                </a:solidFill>
                <a:highlight>
                  <a:srgbClr val="FFFFFF"/>
                </a:highlight>
              </a:rPr>
              <a:t> (personality or soul), and the </a:t>
            </a:r>
            <a:r>
              <a:rPr i="1" lang="en" sz="1050">
                <a:solidFill>
                  <a:srgbClr val="0645AD"/>
                </a:solidFill>
                <a:highlight>
                  <a:srgbClr val="FFFFFF"/>
                </a:highlight>
                <a:uFill>
                  <a:noFill/>
                </a:uFill>
                <a:hlinkClick r:id="rId5">
                  <a:extLst>
                    <a:ext uri="{A12FA001-AC4F-418D-AE19-62706E023703}">
                      <ahyp:hlinkClr val="tx"/>
                    </a:ext>
                  </a:extLst>
                </a:hlinkClick>
              </a:rPr>
              <a:t>šwt</a:t>
            </a:r>
            <a:r>
              <a:rPr lang="en" sz="1050">
                <a:solidFill>
                  <a:srgbClr val="202122"/>
                </a:solidFill>
                <a:highlight>
                  <a:srgbClr val="FFFFFF"/>
                </a:highlight>
              </a:rPr>
              <a:t> (shadow), made up the five aspects of a person. </a:t>
            </a:r>
            <a:endParaRPr sz="1050">
              <a:solidFill>
                <a:srgbClr val="202122"/>
              </a:solidFill>
              <a:highlight>
                <a:srgbClr val="FFFFFF"/>
              </a:highlight>
            </a:endParaRPr>
          </a:p>
          <a:p>
            <a:pPr indent="0" lvl="0" marL="0" rtl="0" algn="l">
              <a:spcBef>
                <a:spcPts val="0"/>
              </a:spcBef>
              <a:spcAft>
                <a:spcPts val="0"/>
              </a:spcAft>
              <a:buClr>
                <a:schemeClr val="dk1"/>
              </a:buClr>
              <a:buSzPts val="1100"/>
              <a:buFont typeface="Arial"/>
              <a:buNone/>
            </a:pPr>
            <a:r>
              <a:rPr lang="en" sz="1050">
                <a:solidFill>
                  <a:srgbClr val="202122"/>
                </a:solidFill>
                <a:highlight>
                  <a:srgbClr val="FFFFFF"/>
                </a:highlight>
              </a:rPr>
              <a:t>Ka is the life force or spiritual double of the person. The royal Ka symbolized a pharaoh's right to rule, a universal force that passed from one pharaoh to the next.</a:t>
            </a:r>
            <a:endParaRPr sz="1050">
              <a:solidFill>
                <a:srgbClr val="202122"/>
              </a:solidFill>
              <a:highlight>
                <a:srgbClr val="FFFFFF"/>
              </a:highlight>
            </a:endParaRPr>
          </a:p>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3dabb9b0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3dabb9b0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 </a:t>
            </a:r>
            <a:r>
              <a:rPr b="1" lang="en" sz="1050">
                <a:solidFill>
                  <a:srgbClr val="202122"/>
                </a:solidFill>
                <a:highlight>
                  <a:srgbClr val="FFFFFF"/>
                </a:highlight>
              </a:rPr>
              <a:t>ka statue</a:t>
            </a:r>
            <a:r>
              <a:rPr lang="en" sz="1050">
                <a:solidFill>
                  <a:srgbClr val="202122"/>
                </a:solidFill>
                <a:highlight>
                  <a:srgbClr val="FFFFFF"/>
                </a:highlight>
              </a:rPr>
              <a:t> is a type of </a:t>
            </a:r>
            <a:r>
              <a:rPr lang="en" sz="1050">
                <a:solidFill>
                  <a:srgbClr val="0645AD"/>
                </a:solidFill>
                <a:highlight>
                  <a:srgbClr val="FFFFFF"/>
                </a:highlight>
                <a:uFill>
                  <a:noFill/>
                </a:uFill>
                <a:hlinkClick r:id="rId2">
                  <a:extLst>
                    <a:ext uri="{A12FA001-AC4F-418D-AE19-62706E023703}">
                      <ahyp:hlinkClr val="tx"/>
                    </a:ext>
                  </a:extLst>
                </a:hlinkClick>
              </a:rPr>
              <a:t>ancient Egyptian</a:t>
            </a:r>
            <a:r>
              <a:rPr lang="en" sz="1050">
                <a:solidFill>
                  <a:srgbClr val="202122"/>
                </a:solidFill>
                <a:highlight>
                  <a:srgbClr val="FFFFFF"/>
                </a:highlight>
              </a:rPr>
              <a:t> statue intended to provide a resting place for the </a:t>
            </a:r>
            <a:r>
              <a:rPr i="1" lang="en" sz="1050">
                <a:solidFill>
                  <a:srgbClr val="0645AD"/>
                </a:solidFill>
                <a:highlight>
                  <a:srgbClr val="FFFFFF"/>
                </a:highlight>
                <a:uFill>
                  <a:noFill/>
                </a:uFill>
                <a:hlinkClick r:id="rId3">
                  <a:extLst>
                    <a:ext uri="{A12FA001-AC4F-418D-AE19-62706E023703}">
                      <ahyp:hlinkClr val="tx"/>
                    </a:ext>
                  </a:extLst>
                </a:hlinkClick>
              </a:rPr>
              <a:t>ka</a:t>
            </a:r>
            <a:r>
              <a:rPr lang="en" sz="1050">
                <a:solidFill>
                  <a:srgbClr val="202122"/>
                </a:solidFill>
                <a:highlight>
                  <a:srgbClr val="FFFFFF"/>
                </a:highlight>
              </a:rPr>
              <a:t> (life-force or spirit) of the person after death. The ancient Egyptians believed the </a:t>
            </a:r>
            <a:r>
              <a:rPr i="1" lang="en" sz="1050">
                <a:solidFill>
                  <a:srgbClr val="202122"/>
                </a:solidFill>
                <a:highlight>
                  <a:srgbClr val="FFFFFF"/>
                </a:highlight>
              </a:rPr>
              <a:t>ka</a:t>
            </a:r>
            <a:r>
              <a:rPr lang="en" sz="1050">
                <a:solidFill>
                  <a:srgbClr val="202122"/>
                </a:solidFill>
                <a:highlight>
                  <a:srgbClr val="FFFFFF"/>
                </a:highlight>
              </a:rPr>
              <a:t>, along with the physical body, the name, the </a:t>
            </a:r>
            <a:r>
              <a:rPr i="1" lang="en" sz="1050">
                <a:solidFill>
                  <a:srgbClr val="0645AD"/>
                </a:solidFill>
                <a:highlight>
                  <a:srgbClr val="FFFFFF"/>
                </a:highlight>
                <a:uFill>
                  <a:noFill/>
                </a:uFill>
                <a:hlinkClick r:id="rId4">
                  <a:extLst>
                    <a:ext uri="{A12FA001-AC4F-418D-AE19-62706E023703}">
                      <ahyp:hlinkClr val="tx"/>
                    </a:ext>
                  </a:extLst>
                </a:hlinkClick>
              </a:rPr>
              <a:t>ba</a:t>
            </a:r>
            <a:r>
              <a:rPr lang="en" sz="1050">
                <a:solidFill>
                  <a:srgbClr val="202122"/>
                </a:solidFill>
                <a:highlight>
                  <a:srgbClr val="FFFFFF"/>
                </a:highlight>
              </a:rPr>
              <a:t> (personality or soul), and the </a:t>
            </a:r>
            <a:r>
              <a:rPr i="1" lang="en" sz="1050">
                <a:solidFill>
                  <a:srgbClr val="0645AD"/>
                </a:solidFill>
                <a:highlight>
                  <a:srgbClr val="FFFFFF"/>
                </a:highlight>
                <a:uFill>
                  <a:noFill/>
                </a:uFill>
                <a:hlinkClick r:id="rId5">
                  <a:extLst>
                    <a:ext uri="{A12FA001-AC4F-418D-AE19-62706E023703}">
                      <ahyp:hlinkClr val="tx"/>
                    </a:ext>
                  </a:extLst>
                </a:hlinkClick>
              </a:rPr>
              <a:t>šwt</a:t>
            </a:r>
            <a:r>
              <a:rPr lang="en" sz="1050">
                <a:solidFill>
                  <a:srgbClr val="202122"/>
                </a:solidFill>
                <a:highlight>
                  <a:srgbClr val="FFFFFF"/>
                </a:highlight>
              </a:rPr>
              <a:t> (shadow), made up the five aspects of a person. </a:t>
            </a:r>
            <a:endParaRPr sz="1050">
              <a:solidFill>
                <a:srgbClr val="202122"/>
              </a:solidFill>
              <a:highlight>
                <a:srgbClr val="FFFFFF"/>
              </a:highlight>
            </a:endParaRPr>
          </a:p>
          <a:p>
            <a:pPr indent="0" lvl="0" marL="0" rtl="0" algn="l">
              <a:spcBef>
                <a:spcPts val="0"/>
              </a:spcBef>
              <a:spcAft>
                <a:spcPts val="0"/>
              </a:spcAft>
              <a:buClr>
                <a:schemeClr val="dk1"/>
              </a:buClr>
              <a:buSzPts val="1100"/>
              <a:buFont typeface="Arial"/>
              <a:buNone/>
            </a:pPr>
            <a:r>
              <a:rPr lang="en" sz="1050">
                <a:solidFill>
                  <a:srgbClr val="202122"/>
                </a:solidFill>
                <a:highlight>
                  <a:srgbClr val="FFFFFF"/>
                </a:highlight>
              </a:rPr>
              <a:t>Ka is the life force or spiritual double of the person. The royal Ka symbolized a pharaoh's right to rule, a universal force that passed from one pharaoh to the next.</a:t>
            </a:r>
            <a:endParaRPr sz="1050">
              <a:solidFill>
                <a:srgbClr val="202122"/>
              </a:solidFill>
              <a:highlight>
                <a:srgbClr val="FFFFFF"/>
              </a:highlight>
            </a:endParaRPr>
          </a:p>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3d9b6932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3d9b6932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da0f65e76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da0f65e76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rPr>
              <a:t>A∴A∴</a:t>
            </a:r>
            <a:endParaRPr b="1" sz="2400">
              <a:solidFill>
                <a:schemeClr val="dk1"/>
              </a:solidFill>
            </a:endParaRPr>
          </a:p>
          <a:p>
            <a:pPr indent="0" lvl="0" marL="0" rtl="0" algn="l">
              <a:spcBef>
                <a:spcPts val="0"/>
              </a:spcBef>
              <a:spcAft>
                <a:spcPts val="0"/>
              </a:spcAft>
              <a:buNone/>
            </a:pPr>
            <a:r>
              <a:rPr lang="en" sz="1200">
                <a:solidFill>
                  <a:schemeClr val="dk1"/>
                </a:solidFill>
              </a:rPr>
              <a:t>Argenteum Astrum, which is Latin for Silver Star A variant on this Greek rendering of the words "Silver Star" is Aster Argos - also a correct Greek rendering of the word "Silver Star". The gematria of Aster Argos is 489, also the value of Sothis, the Greek name for the star Sirius. Eshelman states that "Sirius commonly is held to be the physical expression of that "Silver Star" after which the Order is named.</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d9b6932b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d9b6932b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56.png"/><Relationship Id="rId7"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66.png"/><Relationship Id="rId5" Type="http://schemas.openxmlformats.org/officeDocument/2006/relationships/image" Target="../media/image55.png"/><Relationship Id="rId6"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6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9982" l="96311" r="0" t="0"/>
          <a:stretch/>
        </p:blipFill>
        <p:spPr>
          <a:xfrm flipH="1">
            <a:off x="8110145" y="0"/>
            <a:ext cx="1033850" cy="5143500"/>
          </a:xfrm>
          <a:prstGeom prst="rect">
            <a:avLst/>
          </a:prstGeom>
          <a:noFill/>
          <a:ln>
            <a:noFill/>
          </a:ln>
        </p:spPr>
      </p:pic>
      <p:pic>
        <p:nvPicPr>
          <p:cNvPr id="55" name="Google Shape;55;p13"/>
          <p:cNvPicPr preferRelativeResize="0"/>
          <p:nvPr/>
        </p:nvPicPr>
        <p:blipFill rotWithShape="1">
          <a:blip r:embed="rId3">
            <a:alphaModFix/>
          </a:blip>
          <a:srcRect b="9982" l="0" r="0" t="0"/>
          <a:stretch/>
        </p:blipFill>
        <p:spPr>
          <a:xfrm>
            <a:off x="1656175" y="0"/>
            <a:ext cx="7076300" cy="5143500"/>
          </a:xfrm>
          <a:prstGeom prst="rect">
            <a:avLst/>
          </a:prstGeom>
          <a:noFill/>
          <a:ln>
            <a:noFill/>
          </a:ln>
        </p:spPr>
      </p:pic>
      <p:pic>
        <p:nvPicPr>
          <p:cNvPr id="56" name="Google Shape;56;p13"/>
          <p:cNvPicPr preferRelativeResize="0"/>
          <p:nvPr/>
        </p:nvPicPr>
        <p:blipFill rotWithShape="1">
          <a:blip r:embed="rId3">
            <a:alphaModFix/>
          </a:blip>
          <a:srcRect b="9982" l="496" r="96595" t="0"/>
          <a:stretch/>
        </p:blipFill>
        <p:spPr>
          <a:xfrm flipH="1">
            <a:off x="11861" y="0"/>
            <a:ext cx="1656174" cy="5143500"/>
          </a:xfrm>
          <a:prstGeom prst="rect">
            <a:avLst/>
          </a:prstGeom>
          <a:noFill/>
          <a:ln>
            <a:noFill/>
          </a:ln>
        </p:spPr>
      </p:pic>
      <p:sp>
        <p:nvSpPr>
          <p:cNvPr id="57" name="Google Shape;57;p13"/>
          <p:cNvSpPr txBox="1"/>
          <p:nvPr/>
        </p:nvSpPr>
        <p:spPr>
          <a:xfrm>
            <a:off x="451675" y="1298150"/>
            <a:ext cx="1314900" cy="26667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3200">
                <a:solidFill>
                  <a:schemeClr val="lt1"/>
                </a:solidFill>
              </a:rPr>
              <a:t>You are here</a:t>
            </a:r>
            <a:endParaRPr b="1" sz="3200">
              <a:solidFill>
                <a:schemeClr val="lt1"/>
              </a:solidFill>
            </a:endParaRPr>
          </a:p>
        </p:txBody>
      </p:sp>
      <p:pic>
        <p:nvPicPr>
          <p:cNvPr id="58" name="Google Shape;58;p13"/>
          <p:cNvPicPr preferRelativeResize="0"/>
          <p:nvPr/>
        </p:nvPicPr>
        <p:blipFill>
          <a:blip r:embed="rId4">
            <a:alphaModFix/>
          </a:blip>
          <a:stretch>
            <a:fillRect/>
          </a:stretch>
        </p:blipFill>
        <p:spPr>
          <a:xfrm flipH="1">
            <a:off x="11851" y="0"/>
            <a:ext cx="9132149" cy="5143500"/>
          </a:xfrm>
          <a:prstGeom prst="rect">
            <a:avLst/>
          </a:prstGeom>
          <a:noFill/>
          <a:ln>
            <a:noFill/>
          </a:ln>
        </p:spPr>
      </p:pic>
      <p:sp>
        <p:nvSpPr>
          <p:cNvPr id="59" name="Google Shape;59;p13"/>
          <p:cNvSpPr txBox="1"/>
          <p:nvPr/>
        </p:nvSpPr>
        <p:spPr>
          <a:xfrm>
            <a:off x="6411361" y="19944"/>
            <a:ext cx="2752500" cy="1186800"/>
          </a:xfrm>
          <a:prstGeom prst="rect">
            <a:avLst/>
          </a:prstGeom>
          <a:noFill/>
          <a:ln>
            <a:noFill/>
          </a:ln>
        </p:spPr>
        <p:txBody>
          <a:bodyPr anchorCtr="0" anchor="t" bIns="91425" lIns="91425" spcFirstLastPara="1" rIns="91425" wrap="square" tIns="91425">
            <a:spAutoFit/>
          </a:bodyPr>
          <a:lstStyle/>
          <a:p>
            <a:pPr indent="0" lvl="0" marL="0" rtl="0" algn="r">
              <a:lnSpc>
                <a:spcPct val="70000"/>
              </a:lnSpc>
              <a:spcBef>
                <a:spcPts val="0"/>
              </a:spcBef>
              <a:spcAft>
                <a:spcPts val="0"/>
              </a:spcAft>
              <a:buNone/>
            </a:pPr>
            <a:r>
              <a:rPr b="1" lang="en" sz="3100">
                <a:solidFill>
                  <a:srgbClr val="CCCCCC"/>
                </a:solidFill>
              </a:rPr>
              <a:t>JAME</a:t>
            </a:r>
            <a:r>
              <a:rPr b="1" lang="en" sz="3100">
                <a:solidFill>
                  <a:schemeClr val="lt1"/>
                </a:solidFill>
              </a:rPr>
              <a:t>S</a:t>
            </a:r>
            <a:endParaRPr b="1" sz="3100">
              <a:solidFill>
                <a:schemeClr val="lt1"/>
              </a:solidFill>
            </a:endParaRPr>
          </a:p>
          <a:p>
            <a:pPr indent="0" lvl="0" marL="0" rtl="0" algn="r">
              <a:lnSpc>
                <a:spcPct val="70000"/>
              </a:lnSpc>
              <a:spcBef>
                <a:spcPts val="0"/>
              </a:spcBef>
              <a:spcAft>
                <a:spcPts val="0"/>
              </a:spcAft>
              <a:buNone/>
            </a:pPr>
            <a:r>
              <a:rPr b="1" lang="en" sz="3100">
                <a:solidFill>
                  <a:schemeClr val="lt1"/>
                </a:solidFill>
              </a:rPr>
              <a:t>TRUE</a:t>
            </a:r>
            <a:endParaRPr b="1" sz="3100">
              <a:solidFill>
                <a:schemeClr val="lt1"/>
              </a:solidFill>
            </a:endParaRPr>
          </a:p>
          <a:p>
            <a:pPr indent="0" lvl="0" marL="0" rtl="0" algn="r">
              <a:lnSpc>
                <a:spcPct val="70000"/>
              </a:lnSpc>
              <a:spcBef>
                <a:spcPts val="0"/>
              </a:spcBef>
              <a:spcAft>
                <a:spcPts val="0"/>
              </a:spcAft>
              <a:buNone/>
            </a:pPr>
            <a:r>
              <a:rPr b="1" lang="en" sz="3100">
                <a:solidFill>
                  <a:srgbClr val="6D9EEB"/>
                </a:solidFill>
              </a:rPr>
              <a:t>LIV</a:t>
            </a:r>
            <a:r>
              <a:rPr b="1" lang="en" sz="3100">
                <a:solidFill>
                  <a:schemeClr val="lt1"/>
                </a:solidFill>
              </a:rPr>
              <a:t>E</a:t>
            </a:r>
            <a:endParaRPr b="1" sz="31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7" name="Shape 127"/>
        <p:cNvGrpSpPr/>
        <p:nvPr/>
      </p:nvGrpSpPr>
      <p:grpSpPr>
        <a:xfrm>
          <a:off x="0" y="0"/>
          <a:ext cx="0" cy="0"/>
          <a:chOff x="0" y="0"/>
          <a:chExt cx="0" cy="0"/>
        </a:xfrm>
      </p:grpSpPr>
      <p:sp>
        <p:nvSpPr>
          <p:cNvPr id="128" name="Google Shape;128;p22"/>
          <p:cNvSpPr txBox="1"/>
          <p:nvPr/>
        </p:nvSpPr>
        <p:spPr>
          <a:xfrm>
            <a:off x="0" y="0"/>
            <a:ext cx="5138700" cy="85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lt1"/>
                </a:solidFill>
                <a:latin typeface="Special Elite"/>
                <a:ea typeface="Special Elite"/>
                <a:cs typeface="Special Elite"/>
                <a:sym typeface="Special Elite"/>
              </a:rPr>
              <a:t>Tombs or Ka veins?</a:t>
            </a:r>
            <a:endParaRPr sz="3400">
              <a:solidFill>
                <a:schemeClr val="lt1"/>
              </a:solidFill>
              <a:latin typeface="Special Elite"/>
              <a:ea typeface="Special Elite"/>
              <a:cs typeface="Special Elite"/>
              <a:sym typeface="Special Elite"/>
            </a:endParaRPr>
          </a:p>
        </p:txBody>
      </p:sp>
      <p:pic>
        <p:nvPicPr>
          <p:cNvPr id="129" name="Google Shape;129;p22"/>
          <p:cNvPicPr preferRelativeResize="0"/>
          <p:nvPr/>
        </p:nvPicPr>
        <p:blipFill>
          <a:blip r:embed="rId3">
            <a:alphaModFix/>
          </a:blip>
          <a:stretch>
            <a:fillRect/>
          </a:stretch>
        </p:blipFill>
        <p:spPr>
          <a:xfrm>
            <a:off x="5223589" y="0"/>
            <a:ext cx="3920409" cy="5143501"/>
          </a:xfrm>
          <a:prstGeom prst="rect">
            <a:avLst/>
          </a:prstGeom>
          <a:noFill/>
          <a:ln>
            <a:noFill/>
          </a:ln>
        </p:spPr>
      </p:pic>
      <p:pic>
        <p:nvPicPr>
          <p:cNvPr id="130" name="Google Shape;130;p22"/>
          <p:cNvPicPr preferRelativeResize="0"/>
          <p:nvPr/>
        </p:nvPicPr>
        <p:blipFill rotWithShape="1">
          <a:blip r:embed="rId3">
            <a:alphaModFix/>
          </a:blip>
          <a:srcRect b="22624" l="18718" r="18718" t="37536"/>
          <a:stretch/>
        </p:blipFill>
        <p:spPr>
          <a:xfrm>
            <a:off x="0" y="850275"/>
            <a:ext cx="5138660" cy="42932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nvSpPr>
        <p:spPr>
          <a:xfrm>
            <a:off x="209325" y="239225"/>
            <a:ext cx="3857100" cy="517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900">
                <a:solidFill>
                  <a:srgbClr val="202124"/>
                </a:solidFill>
                <a:highlight>
                  <a:srgbClr val="FFFFFF"/>
                </a:highlight>
                <a:latin typeface="Roboto"/>
                <a:ea typeface="Roboto"/>
                <a:cs typeface="Roboto"/>
                <a:sym typeface="Roboto"/>
              </a:rPr>
              <a:t>Thebes (</a:t>
            </a:r>
            <a:r>
              <a:rPr b="1" lang="en" sz="2900">
                <a:solidFill>
                  <a:srgbClr val="202124"/>
                </a:solidFill>
                <a:highlight>
                  <a:srgbClr val="FFFFFF"/>
                </a:highlight>
                <a:latin typeface="Roboto"/>
                <a:ea typeface="Roboto"/>
                <a:cs typeface="Roboto"/>
                <a:sym typeface="Roboto"/>
              </a:rPr>
              <a:t>Waset) - sceptre</a:t>
            </a:r>
            <a:endParaRPr sz="31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As early as Homer's Iliad,[9] the Greeks distinguished the Egyptian Thebes as "Thebes of the Hundred Gates"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Luxor Temple (Ipet resyt). Unlike the other temples in Thebes, it is not dedicated to a cult god or a deified version of the king in death. Instead, it is dedicated to the rejuvenation of kingship; it may have been where many of the pharaohs of Egypt were crowned. It is a centerpiece of the "Opet Festival", where the sacred barque of the Theban Triad travels from Karnak to Luxor temple highlighting the godly significance of the pharaoh's re-coronation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 name="Google Shape;136;p23"/>
          <p:cNvSpPr txBox="1"/>
          <p:nvPr/>
        </p:nvSpPr>
        <p:spPr>
          <a:xfrm>
            <a:off x="4864700" y="91675"/>
            <a:ext cx="2113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https://earth.google.com/web/@25.69902488,32.63758295,73.42123556a,3944.10872003d,35y,155.45650484h,0t,0r</a:t>
            </a:r>
            <a:endParaRPr/>
          </a:p>
        </p:txBody>
      </p:sp>
      <p:pic>
        <p:nvPicPr>
          <p:cNvPr id="137" name="Google Shape;137;p23"/>
          <p:cNvPicPr preferRelativeResize="0"/>
          <p:nvPr/>
        </p:nvPicPr>
        <p:blipFill>
          <a:blip r:embed="rId3">
            <a:alphaModFix/>
          </a:blip>
          <a:stretch>
            <a:fillRect/>
          </a:stretch>
        </p:blipFill>
        <p:spPr>
          <a:xfrm>
            <a:off x="4256575" y="2452625"/>
            <a:ext cx="4946959" cy="2690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sp>
        <p:nvSpPr>
          <p:cNvPr id="142" name="Google Shape;142;p24"/>
          <p:cNvSpPr txBox="1"/>
          <p:nvPr/>
        </p:nvSpPr>
        <p:spPr>
          <a:xfrm>
            <a:off x="66375" y="94250"/>
            <a:ext cx="2698500" cy="485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1"/>
                </a:solidFill>
              </a:rPr>
              <a:t>AwayKAning</a:t>
            </a:r>
            <a:endParaRPr b="1" sz="3000">
              <a:solidFill>
                <a:schemeClr val="lt1"/>
              </a:solidFill>
            </a:endParaRPr>
          </a:p>
          <a:p>
            <a:pPr indent="0" lvl="0" marL="0" rtl="0" algn="l">
              <a:lnSpc>
                <a:spcPct val="115000"/>
              </a:lnSpc>
              <a:spcBef>
                <a:spcPts val="0"/>
              </a:spcBef>
              <a:spcAft>
                <a:spcPts val="0"/>
              </a:spcAft>
              <a:buNone/>
            </a:pPr>
            <a:r>
              <a:rPr lang="en" sz="1600">
                <a:solidFill>
                  <a:schemeClr val="lt1"/>
                </a:solidFill>
              </a:rPr>
              <a:t>Because the ancient Egyptians believed statues could magically perceive the world, they were ceremonially brought to life by priests in a special ritual called the opening of the mouth ceremony. In the full version of this ceremony, the mouth, eyes, nose, and ears could be touched with ritual implements to give the statue the power of breath, sight, smell, and hearing.</a:t>
            </a:r>
            <a:endParaRPr sz="1600">
              <a:solidFill>
                <a:schemeClr val="lt1"/>
              </a:solidFill>
            </a:endParaRPr>
          </a:p>
        </p:txBody>
      </p:sp>
      <p:pic>
        <p:nvPicPr>
          <p:cNvPr id="143" name="Google Shape;143;p24"/>
          <p:cNvPicPr preferRelativeResize="0"/>
          <p:nvPr/>
        </p:nvPicPr>
        <p:blipFill rotWithShape="1">
          <a:blip r:embed="rId3">
            <a:alphaModFix/>
          </a:blip>
          <a:srcRect b="0" l="19200" r="19200" t="0"/>
          <a:stretch/>
        </p:blipFill>
        <p:spPr>
          <a:xfrm>
            <a:off x="2890689" y="0"/>
            <a:ext cx="6253313"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5"/>
          <p:cNvPicPr preferRelativeResize="0"/>
          <p:nvPr/>
        </p:nvPicPr>
        <p:blipFill>
          <a:blip r:embed="rId3">
            <a:alphaModFix/>
          </a:blip>
          <a:stretch>
            <a:fillRect/>
          </a:stretch>
        </p:blipFill>
        <p:spPr>
          <a:xfrm>
            <a:off x="152400" y="152400"/>
            <a:ext cx="5810250" cy="4552950"/>
          </a:xfrm>
          <a:prstGeom prst="rect">
            <a:avLst/>
          </a:prstGeom>
          <a:noFill/>
          <a:ln>
            <a:noFill/>
          </a:ln>
        </p:spPr>
      </p:pic>
      <p:pic>
        <p:nvPicPr>
          <p:cNvPr id="149" name="Google Shape;149;p25"/>
          <p:cNvPicPr preferRelativeResize="0"/>
          <p:nvPr/>
        </p:nvPicPr>
        <p:blipFill>
          <a:blip r:embed="rId4">
            <a:alphaModFix/>
          </a:blip>
          <a:stretch>
            <a:fillRect/>
          </a:stretch>
        </p:blipFill>
        <p:spPr>
          <a:xfrm>
            <a:off x="6115050" y="152400"/>
            <a:ext cx="2876550" cy="2237317"/>
          </a:xfrm>
          <a:prstGeom prst="rect">
            <a:avLst/>
          </a:prstGeom>
          <a:noFill/>
          <a:ln>
            <a:noFill/>
          </a:ln>
        </p:spPr>
      </p:pic>
      <p:pic>
        <p:nvPicPr>
          <p:cNvPr id="150" name="Google Shape;150;p25"/>
          <p:cNvPicPr preferRelativeResize="0"/>
          <p:nvPr/>
        </p:nvPicPr>
        <p:blipFill>
          <a:blip r:embed="rId5">
            <a:alphaModFix/>
          </a:blip>
          <a:stretch>
            <a:fillRect/>
          </a:stretch>
        </p:blipFill>
        <p:spPr>
          <a:xfrm>
            <a:off x="6115050" y="2542117"/>
            <a:ext cx="2876550" cy="22540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6"/>
          <p:cNvPicPr preferRelativeResize="0"/>
          <p:nvPr/>
        </p:nvPicPr>
        <p:blipFill>
          <a:blip r:embed="rId3">
            <a:alphaModFix/>
          </a:blip>
          <a:stretch>
            <a:fillRect/>
          </a:stretch>
        </p:blipFill>
        <p:spPr>
          <a:xfrm>
            <a:off x="0" y="-12"/>
            <a:ext cx="5810250" cy="4524375"/>
          </a:xfrm>
          <a:prstGeom prst="rect">
            <a:avLst/>
          </a:prstGeom>
          <a:noFill/>
          <a:ln>
            <a:noFill/>
          </a:ln>
        </p:spPr>
      </p:pic>
      <p:pic>
        <p:nvPicPr>
          <p:cNvPr id="156" name="Google Shape;156;p26"/>
          <p:cNvPicPr preferRelativeResize="0"/>
          <p:nvPr/>
        </p:nvPicPr>
        <p:blipFill>
          <a:blip r:embed="rId4">
            <a:alphaModFix/>
          </a:blip>
          <a:stretch>
            <a:fillRect/>
          </a:stretch>
        </p:blipFill>
        <p:spPr>
          <a:xfrm>
            <a:off x="5962650" y="152400"/>
            <a:ext cx="3028950" cy="2355850"/>
          </a:xfrm>
          <a:prstGeom prst="rect">
            <a:avLst/>
          </a:prstGeom>
          <a:noFill/>
          <a:ln>
            <a:noFill/>
          </a:ln>
        </p:spPr>
      </p:pic>
      <p:pic>
        <p:nvPicPr>
          <p:cNvPr id="157" name="Google Shape;157;p26"/>
          <p:cNvPicPr preferRelativeResize="0"/>
          <p:nvPr/>
        </p:nvPicPr>
        <p:blipFill>
          <a:blip r:embed="rId5">
            <a:alphaModFix/>
          </a:blip>
          <a:stretch>
            <a:fillRect/>
          </a:stretch>
        </p:blipFill>
        <p:spPr>
          <a:xfrm>
            <a:off x="5962650" y="2660650"/>
            <a:ext cx="2943225" cy="1962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7"/>
          <p:cNvPicPr preferRelativeResize="0"/>
          <p:nvPr/>
        </p:nvPicPr>
        <p:blipFill>
          <a:blip r:embed="rId3">
            <a:alphaModFix/>
          </a:blip>
          <a:stretch>
            <a:fillRect/>
          </a:stretch>
        </p:blipFill>
        <p:spPr>
          <a:xfrm>
            <a:off x="6267450" y="0"/>
            <a:ext cx="2876550" cy="2239936"/>
          </a:xfrm>
          <a:prstGeom prst="rect">
            <a:avLst/>
          </a:prstGeom>
          <a:noFill/>
          <a:ln>
            <a:noFill/>
          </a:ln>
        </p:spPr>
      </p:pic>
      <p:pic>
        <p:nvPicPr>
          <p:cNvPr id="163" name="Google Shape;163;p27"/>
          <p:cNvPicPr preferRelativeResize="0"/>
          <p:nvPr/>
        </p:nvPicPr>
        <p:blipFill>
          <a:blip r:embed="rId4">
            <a:alphaModFix/>
          </a:blip>
          <a:stretch>
            <a:fillRect/>
          </a:stretch>
        </p:blipFill>
        <p:spPr>
          <a:xfrm>
            <a:off x="7008100" y="2239925"/>
            <a:ext cx="2135895" cy="2903575"/>
          </a:xfrm>
          <a:prstGeom prst="rect">
            <a:avLst/>
          </a:prstGeom>
          <a:noFill/>
          <a:ln>
            <a:noFill/>
          </a:ln>
        </p:spPr>
      </p:pic>
      <p:pic>
        <p:nvPicPr>
          <p:cNvPr id="164" name="Google Shape;164;p27"/>
          <p:cNvPicPr preferRelativeResize="0"/>
          <p:nvPr/>
        </p:nvPicPr>
        <p:blipFill>
          <a:blip r:embed="rId5">
            <a:alphaModFix/>
          </a:blip>
          <a:stretch>
            <a:fillRect/>
          </a:stretch>
        </p:blipFill>
        <p:spPr>
          <a:xfrm>
            <a:off x="0" y="22438"/>
            <a:ext cx="3700615" cy="5098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8"/>
          <p:cNvPicPr preferRelativeResize="0"/>
          <p:nvPr/>
        </p:nvPicPr>
        <p:blipFill rotWithShape="1">
          <a:blip r:embed="rId3">
            <a:alphaModFix/>
          </a:blip>
          <a:srcRect b="0" l="4394" r="8246" t="0"/>
          <a:stretch/>
        </p:blipFill>
        <p:spPr>
          <a:xfrm>
            <a:off x="0" y="15188"/>
            <a:ext cx="3608825" cy="5113125"/>
          </a:xfrm>
          <a:prstGeom prst="rect">
            <a:avLst/>
          </a:prstGeom>
          <a:noFill/>
          <a:ln>
            <a:noFill/>
          </a:ln>
        </p:spPr>
      </p:pic>
      <p:pic>
        <p:nvPicPr>
          <p:cNvPr id="170" name="Google Shape;170;p28"/>
          <p:cNvPicPr preferRelativeResize="0"/>
          <p:nvPr/>
        </p:nvPicPr>
        <p:blipFill>
          <a:blip r:embed="rId4">
            <a:alphaModFix/>
          </a:blip>
          <a:stretch>
            <a:fillRect/>
          </a:stretch>
        </p:blipFill>
        <p:spPr>
          <a:xfrm>
            <a:off x="3608827" y="12"/>
            <a:ext cx="2251377" cy="5143489"/>
          </a:xfrm>
          <a:prstGeom prst="rect">
            <a:avLst/>
          </a:prstGeom>
          <a:noFill/>
          <a:ln>
            <a:noFill/>
          </a:ln>
        </p:spPr>
      </p:pic>
      <p:pic>
        <p:nvPicPr>
          <p:cNvPr id="171" name="Google Shape;171;p28"/>
          <p:cNvPicPr preferRelativeResize="0"/>
          <p:nvPr/>
        </p:nvPicPr>
        <p:blipFill rotWithShape="1">
          <a:blip r:embed="rId5">
            <a:alphaModFix/>
          </a:blip>
          <a:srcRect b="0" l="2059" r="3884" t="0"/>
          <a:stretch/>
        </p:blipFill>
        <p:spPr>
          <a:xfrm>
            <a:off x="5860200" y="25"/>
            <a:ext cx="3283800" cy="5143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9"/>
          <p:cNvPicPr preferRelativeResize="0"/>
          <p:nvPr/>
        </p:nvPicPr>
        <p:blipFill>
          <a:blip r:embed="rId3">
            <a:alphaModFix/>
          </a:blip>
          <a:stretch>
            <a:fillRect/>
          </a:stretch>
        </p:blipFill>
        <p:spPr>
          <a:xfrm>
            <a:off x="4111648" y="1051808"/>
            <a:ext cx="1034887" cy="3959243"/>
          </a:xfrm>
          <a:prstGeom prst="rect">
            <a:avLst/>
          </a:prstGeom>
          <a:noFill/>
          <a:ln>
            <a:noFill/>
          </a:ln>
        </p:spPr>
      </p:pic>
      <p:pic>
        <p:nvPicPr>
          <p:cNvPr id="177" name="Google Shape;177;p29"/>
          <p:cNvPicPr preferRelativeResize="0"/>
          <p:nvPr/>
        </p:nvPicPr>
        <p:blipFill rotWithShape="1">
          <a:blip r:embed="rId4">
            <a:alphaModFix/>
          </a:blip>
          <a:srcRect b="4888" l="0" r="4278" t="0"/>
          <a:stretch/>
        </p:blipFill>
        <p:spPr>
          <a:xfrm>
            <a:off x="0" y="1339514"/>
            <a:ext cx="3160550" cy="3495186"/>
          </a:xfrm>
          <a:prstGeom prst="rect">
            <a:avLst/>
          </a:prstGeom>
          <a:noFill/>
          <a:ln>
            <a:noFill/>
          </a:ln>
        </p:spPr>
      </p:pic>
      <p:pic>
        <p:nvPicPr>
          <p:cNvPr id="178" name="Google Shape;178;p29"/>
          <p:cNvPicPr preferRelativeResize="0"/>
          <p:nvPr/>
        </p:nvPicPr>
        <p:blipFill rotWithShape="1">
          <a:blip r:embed="rId5">
            <a:alphaModFix/>
          </a:blip>
          <a:srcRect b="0" l="39166" r="24197" t="7978"/>
          <a:stretch/>
        </p:blipFill>
        <p:spPr>
          <a:xfrm>
            <a:off x="3160550" y="966900"/>
            <a:ext cx="898975" cy="4004274"/>
          </a:xfrm>
          <a:prstGeom prst="rect">
            <a:avLst/>
          </a:prstGeom>
          <a:noFill/>
          <a:ln>
            <a:noFill/>
          </a:ln>
        </p:spPr>
      </p:pic>
      <p:sp>
        <p:nvSpPr>
          <p:cNvPr id="179" name="Google Shape;179;p29"/>
          <p:cNvSpPr txBox="1"/>
          <p:nvPr/>
        </p:nvSpPr>
        <p:spPr>
          <a:xfrm>
            <a:off x="0" y="0"/>
            <a:ext cx="9144000" cy="906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100">
                <a:solidFill>
                  <a:schemeClr val="lt1"/>
                </a:solidFill>
              </a:rPr>
              <a:t>Why do these “tombs” have long hallways?</a:t>
            </a:r>
            <a:endParaRPr b="1" sz="3100">
              <a:solidFill>
                <a:schemeClr val="lt1"/>
              </a:solidFill>
            </a:endParaRPr>
          </a:p>
        </p:txBody>
      </p:sp>
      <p:pic>
        <p:nvPicPr>
          <p:cNvPr id="180" name="Google Shape;180;p29"/>
          <p:cNvPicPr preferRelativeResize="0"/>
          <p:nvPr/>
        </p:nvPicPr>
        <p:blipFill>
          <a:blip r:embed="rId6">
            <a:alphaModFix/>
          </a:blip>
          <a:stretch>
            <a:fillRect/>
          </a:stretch>
        </p:blipFill>
        <p:spPr>
          <a:xfrm>
            <a:off x="5780637" y="1292975"/>
            <a:ext cx="3160538" cy="1774125"/>
          </a:xfrm>
          <a:prstGeom prst="rect">
            <a:avLst/>
          </a:prstGeom>
          <a:noFill/>
          <a:ln>
            <a:noFill/>
          </a:ln>
        </p:spPr>
      </p:pic>
      <p:pic>
        <p:nvPicPr>
          <p:cNvPr id="181" name="Google Shape;181;p29"/>
          <p:cNvPicPr preferRelativeResize="0"/>
          <p:nvPr/>
        </p:nvPicPr>
        <p:blipFill rotWithShape="1">
          <a:blip r:embed="rId7">
            <a:alphaModFix/>
          </a:blip>
          <a:srcRect b="9436" l="0" r="0" t="0"/>
          <a:stretch/>
        </p:blipFill>
        <p:spPr>
          <a:xfrm>
            <a:off x="5659000" y="2887578"/>
            <a:ext cx="3620900" cy="2184071"/>
          </a:xfrm>
          <a:prstGeom prst="rect">
            <a:avLst/>
          </a:prstGeom>
          <a:noFill/>
          <a:ln>
            <a:noFill/>
          </a:ln>
        </p:spPr>
      </p:pic>
      <p:cxnSp>
        <p:nvCxnSpPr>
          <p:cNvPr id="182" name="Google Shape;182;p29"/>
          <p:cNvCxnSpPr/>
          <p:nvPr/>
        </p:nvCxnSpPr>
        <p:spPr>
          <a:xfrm rot="10800000">
            <a:off x="5442550" y="907025"/>
            <a:ext cx="0" cy="425640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152400" y="152400"/>
            <a:ext cx="2423896" cy="4838702"/>
          </a:xfrm>
          <a:prstGeom prst="rect">
            <a:avLst/>
          </a:prstGeom>
          <a:noFill/>
          <a:ln>
            <a:noFill/>
          </a:ln>
        </p:spPr>
      </p:pic>
      <p:sp>
        <p:nvSpPr>
          <p:cNvPr id="188" name="Google Shape;188;p30"/>
          <p:cNvSpPr txBox="1"/>
          <p:nvPr/>
        </p:nvSpPr>
        <p:spPr>
          <a:xfrm>
            <a:off x="3064900" y="3361825"/>
            <a:ext cx="205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Early ushabti made from wax</a:t>
            </a:r>
            <a:endParaRPr/>
          </a:p>
        </p:txBody>
      </p:sp>
      <p:pic>
        <p:nvPicPr>
          <p:cNvPr id="189" name="Google Shape;189;p30"/>
          <p:cNvPicPr preferRelativeResize="0"/>
          <p:nvPr/>
        </p:nvPicPr>
        <p:blipFill>
          <a:blip r:embed="rId4">
            <a:alphaModFix/>
          </a:blip>
          <a:stretch>
            <a:fillRect/>
          </a:stretch>
        </p:blipFill>
        <p:spPr>
          <a:xfrm>
            <a:off x="5274700" y="152400"/>
            <a:ext cx="3716902" cy="4564821"/>
          </a:xfrm>
          <a:prstGeom prst="rect">
            <a:avLst/>
          </a:prstGeom>
          <a:noFill/>
          <a:ln>
            <a:noFill/>
          </a:ln>
        </p:spPr>
      </p:pic>
      <p:pic>
        <p:nvPicPr>
          <p:cNvPr id="190" name="Google Shape;190;p30"/>
          <p:cNvPicPr preferRelativeResize="0"/>
          <p:nvPr/>
        </p:nvPicPr>
        <p:blipFill>
          <a:blip r:embed="rId5">
            <a:alphaModFix/>
          </a:blip>
          <a:stretch>
            <a:fillRect/>
          </a:stretch>
        </p:blipFill>
        <p:spPr>
          <a:xfrm>
            <a:off x="2728696" y="152400"/>
            <a:ext cx="2393606" cy="23936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94" name="Shape 194"/>
        <p:cNvGrpSpPr/>
        <p:nvPr/>
      </p:nvGrpSpPr>
      <p:grpSpPr>
        <a:xfrm>
          <a:off x="0" y="0"/>
          <a:ext cx="0" cy="0"/>
          <a:chOff x="0" y="0"/>
          <a:chExt cx="0" cy="0"/>
        </a:xfrm>
      </p:grpSpPr>
      <p:pic>
        <p:nvPicPr>
          <p:cNvPr id="195" name="Google Shape;195;p31"/>
          <p:cNvPicPr preferRelativeResize="0"/>
          <p:nvPr/>
        </p:nvPicPr>
        <p:blipFill rotWithShape="1">
          <a:blip r:embed="rId3">
            <a:alphaModFix/>
          </a:blip>
          <a:srcRect b="0" l="32274" r="32274" t="0"/>
          <a:stretch/>
        </p:blipFill>
        <p:spPr>
          <a:xfrm>
            <a:off x="2136046" y="0"/>
            <a:ext cx="1823405" cy="5143502"/>
          </a:xfrm>
          <a:prstGeom prst="rect">
            <a:avLst/>
          </a:prstGeom>
          <a:noFill/>
          <a:ln>
            <a:noFill/>
          </a:ln>
        </p:spPr>
      </p:pic>
      <p:pic>
        <p:nvPicPr>
          <p:cNvPr id="196" name="Google Shape;196;p31"/>
          <p:cNvPicPr preferRelativeResize="0"/>
          <p:nvPr/>
        </p:nvPicPr>
        <p:blipFill rotWithShape="1">
          <a:blip r:embed="rId4">
            <a:alphaModFix/>
          </a:blip>
          <a:srcRect b="0" l="31201" r="31205" t="0"/>
          <a:stretch/>
        </p:blipFill>
        <p:spPr>
          <a:xfrm>
            <a:off x="7210432" y="0"/>
            <a:ext cx="1933570" cy="5143502"/>
          </a:xfrm>
          <a:prstGeom prst="rect">
            <a:avLst/>
          </a:prstGeom>
          <a:noFill/>
          <a:ln>
            <a:noFill/>
          </a:ln>
        </p:spPr>
      </p:pic>
      <p:pic>
        <p:nvPicPr>
          <p:cNvPr id="197" name="Google Shape;197;p31"/>
          <p:cNvPicPr preferRelativeResize="0"/>
          <p:nvPr/>
        </p:nvPicPr>
        <p:blipFill rotWithShape="1">
          <a:blip r:embed="rId5">
            <a:alphaModFix/>
          </a:blip>
          <a:srcRect b="0" l="28223" r="28228" t="0"/>
          <a:stretch/>
        </p:blipFill>
        <p:spPr>
          <a:xfrm>
            <a:off x="3959456" y="0"/>
            <a:ext cx="1647744" cy="5143499"/>
          </a:xfrm>
          <a:prstGeom prst="rect">
            <a:avLst/>
          </a:prstGeom>
          <a:noFill/>
          <a:ln>
            <a:noFill/>
          </a:ln>
        </p:spPr>
      </p:pic>
      <p:pic>
        <p:nvPicPr>
          <p:cNvPr id="198" name="Google Shape;198;p31"/>
          <p:cNvPicPr preferRelativeResize="0"/>
          <p:nvPr/>
        </p:nvPicPr>
        <p:blipFill>
          <a:blip r:embed="rId6">
            <a:alphaModFix/>
          </a:blip>
          <a:stretch>
            <a:fillRect/>
          </a:stretch>
        </p:blipFill>
        <p:spPr>
          <a:xfrm>
            <a:off x="5539609" y="0"/>
            <a:ext cx="1715341" cy="5143501"/>
          </a:xfrm>
          <a:prstGeom prst="rect">
            <a:avLst/>
          </a:prstGeom>
          <a:noFill/>
          <a:ln>
            <a:noFill/>
          </a:ln>
        </p:spPr>
      </p:pic>
      <p:sp>
        <p:nvSpPr>
          <p:cNvPr id="199" name="Google Shape;199;p31"/>
          <p:cNvSpPr txBox="1"/>
          <p:nvPr/>
        </p:nvSpPr>
        <p:spPr>
          <a:xfrm>
            <a:off x="156300" y="0"/>
            <a:ext cx="1823400" cy="42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300">
                <a:solidFill>
                  <a:schemeClr val="dk1"/>
                </a:solidFill>
              </a:rPr>
              <a:t>A∴A∴</a:t>
            </a:r>
            <a:r>
              <a:rPr b="1" lang="en" sz="1500"/>
              <a:t> The Silver Star of Sirius is encoded in the ushabti dolls buried in the Valley of the (Gates of) Kings. </a:t>
            </a:r>
            <a:endParaRPr b="1" sz="1500"/>
          </a:p>
          <a:p>
            <a:pPr indent="0" lvl="0" marL="0" rtl="0" algn="l">
              <a:spcBef>
                <a:spcPts val="0"/>
              </a:spcBef>
              <a:spcAft>
                <a:spcPts val="0"/>
              </a:spcAft>
              <a:buClr>
                <a:schemeClr val="dk1"/>
              </a:buClr>
              <a:buSzPts val="1100"/>
              <a:buFont typeface="Arial"/>
              <a:buNone/>
            </a:pPr>
            <a:r>
              <a:t/>
            </a:r>
            <a:endParaRPr b="1" sz="1500"/>
          </a:p>
          <a:p>
            <a:pPr indent="0" lvl="0" marL="0" rtl="0" algn="l">
              <a:spcBef>
                <a:spcPts val="0"/>
              </a:spcBef>
              <a:spcAft>
                <a:spcPts val="0"/>
              </a:spcAft>
              <a:buClr>
                <a:schemeClr val="dk1"/>
              </a:buClr>
              <a:buSzPts val="1100"/>
              <a:buFont typeface="Arial"/>
              <a:buNone/>
            </a:pPr>
            <a:r>
              <a:rPr b="1" lang="en" sz="1500"/>
              <a:t>Was Crowley punking us from the afterlife?</a:t>
            </a:r>
            <a:endParaRPr b="1" sz="1500"/>
          </a:p>
          <a:p>
            <a:pPr indent="0" lvl="0" marL="0" rtl="0" algn="l">
              <a:spcBef>
                <a:spcPts val="0"/>
              </a:spcBef>
              <a:spcAft>
                <a:spcPts val="0"/>
              </a:spcAft>
              <a:buClr>
                <a:schemeClr val="dk1"/>
              </a:buClr>
              <a:buSzPts val="1100"/>
              <a:buFont typeface="Arial"/>
              <a:buNone/>
            </a:pPr>
            <a:r>
              <a:t/>
            </a:r>
            <a:endParaRPr b="1" sz="1500"/>
          </a:p>
          <a:p>
            <a:pPr indent="0" lvl="0" marL="0" rtl="0" algn="l">
              <a:spcBef>
                <a:spcPts val="0"/>
              </a:spcBef>
              <a:spcAft>
                <a:spcPts val="0"/>
              </a:spcAft>
              <a:buClr>
                <a:schemeClr val="dk1"/>
              </a:buClr>
              <a:buSzPts val="1100"/>
              <a:buFont typeface="Arial"/>
              <a:buNone/>
            </a:pPr>
            <a:r>
              <a:rPr b="1" lang="en" sz="1500"/>
              <a:t>12 gates/hours of travel in the underworld.</a:t>
            </a:r>
            <a:endParaRPr b="1" sz="1500"/>
          </a:p>
          <a:p>
            <a:pPr indent="0" lvl="0" marL="0" rtl="0" algn="l">
              <a:spcBef>
                <a:spcPts val="0"/>
              </a:spcBef>
              <a:spcAft>
                <a:spcPts val="0"/>
              </a:spcAft>
              <a:buClr>
                <a:schemeClr val="dk1"/>
              </a:buClr>
              <a:buSzPts val="1100"/>
              <a:buFont typeface="Arial"/>
              <a:buNone/>
            </a:pPr>
            <a:r>
              <a:t/>
            </a:r>
            <a:endParaRPr b="1" sz="1500"/>
          </a:p>
          <a:p>
            <a:pPr indent="0" lvl="0" marL="0" rtl="0" algn="l">
              <a:spcBef>
                <a:spcPts val="0"/>
              </a:spcBef>
              <a:spcAft>
                <a:spcPts val="0"/>
              </a:spcAft>
              <a:buNone/>
            </a:pPr>
            <a:r>
              <a:t/>
            </a:r>
            <a:endParaRPr b="1" sz="1500"/>
          </a:p>
        </p:txBody>
      </p:sp>
      <p:pic>
        <p:nvPicPr>
          <p:cNvPr id="200" name="Google Shape;200;p31"/>
          <p:cNvPicPr preferRelativeResize="0"/>
          <p:nvPr/>
        </p:nvPicPr>
        <p:blipFill>
          <a:blip r:embed="rId7">
            <a:alphaModFix/>
          </a:blip>
          <a:stretch>
            <a:fillRect/>
          </a:stretch>
        </p:blipFill>
        <p:spPr>
          <a:xfrm>
            <a:off x="569026" y="3806928"/>
            <a:ext cx="998000" cy="1097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0" l="14069" r="30779" t="25267"/>
          <a:stretch/>
        </p:blipFill>
        <p:spPr>
          <a:xfrm>
            <a:off x="4082695" y="0"/>
            <a:ext cx="5061310" cy="5143500"/>
          </a:xfrm>
          <a:prstGeom prst="rect">
            <a:avLst/>
          </a:prstGeom>
          <a:noFill/>
          <a:ln>
            <a:noFill/>
          </a:ln>
        </p:spPr>
      </p:pic>
      <p:pic>
        <p:nvPicPr>
          <p:cNvPr id="65" name="Google Shape;65;p14"/>
          <p:cNvPicPr preferRelativeResize="0"/>
          <p:nvPr/>
        </p:nvPicPr>
        <p:blipFill rotWithShape="1">
          <a:blip r:embed="rId4">
            <a:alphaModFix/>
          </a:blip>
          <a:srcRect b="0" l="0" r="4698" t="0"/>
          <a:stretch/>
        </p:blipFill>
        <p:spPr>
          <a:xfrm>
            <a:off x="920099" y="0"/>
            <a:ext cx="203507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2"/>
          <p:cNvPicPr preferRelativeResize="0"/>
          <p:nvPr/>
        </p:nvPicPr>
        <p:blipFill rotWithShape="1">
          <a:blip r:embed="rId3">
            <a:alphaModFix/>
          </a:blip>
          <a:srcRect b="20964" l="13035" r="0" t="16660"/>
          <a:stretch/>
        </p:blipFill>
        <p:spPr>
          <a:xfrm>
            <a:off x="0" y="402125"/>
            <a:ext cx="9055749" cy="40592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nvSpPr>
        <p:spPr>
          <a:xfrm>
            <a:off x="209325" y="239225"/>
            <a:ext cx="4266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Special Elite"/>
                <a:ea typeface="Special Elite"/>
                <a:cs typeface="Special Elite"/>
                <a:sym typeface="Special Elite"/>
              </a:rPr>
              <a:t>how the course of the Nile river in Egypt has changed over the past 5,000 years</a:t>
            </a:r>
            <a:endParaRPr sz="2400">
              <a:latin typeface="Special Elite"/>
              <a:ea typeface="Special Elite"/>
              <a:cs typeface="Special Elite"/>
              <a:sym typeface="Special Elite"/>
            </a:endParaRPr>
          </a:p>
        </p:txBody>
      </p:sp>
      <p:pic>
        <p:nvPicPr>
          <p:cNvPr id="211" name="Google Shape;211;p33"/>
          <p:cNvPicPr preferRelativeResize="0"/>
          <p:nvPr/>
        </p:nvPicPr>
        <p:blipFill>
          <a:blip r:embed="rId3">
            <a:alphaModFix/>
          </a:blip>
          <a:stretch>
            <a:fillRect/>
          </a:stretch>
        </p:blipFill>
        <p:spPr>
          <a:xfrm>
            <a:off x="4628025" y="152400"/>
            <a:ext cx="3954443"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pic>
        <p:nvPicPr>
          <p:cNvPr id="216" name="Google Shape;216;p34"/>
          <p:cNvPicPr preferRelativeResize="0"/>
          <p:nvPr/>
        </p:nvPicPr>
        <p:blipFill rotWithShape="1">
          <a:blip r:embed="rId3">
            <a:alphaModFix/>
          </a:blip>
          <a:srcRect b="5619" l="5461" r="5452" t="9107"/>
          <a:stretch/>
        </p:blipFill>
        <p:spPr>
          <a:xfrm>
            <a:off x="313002" y="0"/>
            <a:ext cx="8517985" cy="5143500"/>
          </a:xfrm>
          <a:prstGeom prst="rect">
            <a:avLst/>
          </a:prstGeom>
          <a:noFill/>
          <a:ln>
            <a:noFill/>
          </a:ln>
        </p:spPr>
      </p:pic>
      <p:sp>
        <p:nvSpPr>
          <p:cNvPr id="217" name="Google Shape;217;p34"/>
          <p:cNvSpPr/>
          <p:nvPr/>
        </p:nvSpPr>
        <p:spPr>
          <a:xfrm>
            <a:off x="2571750" y="1649548"/>
            <a:ext cx="687900" cy="6879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4"/>
          <p:cNvSpPr txBox="1"/>
          <p:nvPr/>
        </p:nvSpPr>
        <p:spPr>
          <a:xfrm>
            <a:off x="2566800" y="1716450"/>
            <a:ext cx="69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KA</a:t>
            </a:r>
            <a:endParaRPr b="1" sz="2400">
              <a:solidFill>
                <a:schemeClr val="lt1"/>
              </a:solidFill>
            </a:endParaRPr>
          </a:p>
        </p:txBody>
      </p:sp>
      <p:sp>
        <p:nvSpPr>
          <p:cNvPr id="219" name="Google Shape;219;p34"/>
          <p:cNvSpPr/>
          <p:nvPr/>
        </p:nvSpPr>
        <p:spPr>
          <a:xfrm>
            <a:off x="7310675" y="3025173"/>
            <a:ext cx="687900" cy="6879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txBox="1"/>
          <p:nvPr/>
        </p:nvSpPr>
        <p:spPr>
          <a:xfrm>
            <a:off x="7305725" y="3092075"/>
            <a:ext cx="69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B</a:t>
            </a:r>
            <a:r>
              <a:rPr b="1" lang="en" sz="2400">
                <a:solidFill>
                  <a:schemeClr val="lt1"/>
                </a:solidFill>
              </a:rPr>
              <a:t>A</a:t>
            </a:r>
            <a:endParaRPr b="1" sz="2400">
              <a:solidFill>
                <a:schemeClr val="lt1"/>
              </a:solidFill>
            </a:endParaRPr>
          </a:p>
        </p:txBody>
      </p:sp>
      <p:cxnSp>
        <p:nvCxnSpPr>
          <p:cNvPr id="221" name="Google Shape;221;p34"/>
          <p:cNvCxnSpPr>
            <a:stCxn id="218" idx="3"/>
            <a:endCxn id="220" idx="1"/>
          </p:cNvCxnSpPr>
          <p:nvPr/>
        </p:nvCxnSpPr>
        <p:spPr>
          <a:xfrm>
            <a:off x="3264600" y="1993500"/>
            <a:ext cx="4041000" cy="1375500"/>
          </a:xfrm>
          <a:prstGeom prst="curvedConnector3">
            <a:avLst>
              <a:gd fmla="val 50002" name="adj1"/>
            </a:avLst>
          </a:prstGeom>
          <a:noFill/>
          <a:ln cap="flat" cmpd="sng" w="76200">
            <a:solidFill>
              <a:schemeClr val="dk2"/>
            </a:solidFill>
            <a:prstDash val="solid"/>
            <a:round/>
            <a:headEnd len="med" w="med" type="none"/>
            <a:tailEnd len="med" w="med" type="none"/>
          </a:ln>
        </p:spPr>
      </p:cxnSp>
      <p:sp>
        <p:nvSpPr>
          <p:cNvPr id="222" name="Google Shape;222;p34"/>
          <p:cNvSpPr txBox="1"/>
          <p:nvPr/>
        </p:nvSpPr>
        <p:spPr>
          <a:xfrm>
            <a:off x="448600" y="1100850"/>
            <a:ext cx="1036800" cy="615600"/>
          </a:xfrm>
          <a:prstGeom prst="rect">
            <a:avLst/>
          </a:prstGeom>
          <a:solidFill>
            <a:srgbClr val="66666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Valley of the Kings</a:t>
            </a:r>
            <a:endParaRPr b="1">
              <a:solidFill>
                <a:schemeClr val="lt1"/>
              </a:solidFill>
            </a:endParaRPr>
          </a:p>
        </p:txBody>
      </p:sp>
      <p:sp>
        <p:nvSpPr>
          <p:cNvPr id="223" name="Google Shape;223;p34"/>
          <p:cNvSpPr txBox="1"/>
          <p:nvPr/>
        </p:nvSpPr>
        <p:spPr>
          <a:xfrm>
            <a:off x="8146800" y="4542700"/>
            <a:ext cx="814500" cy="400200"/>
          </a:xfrm>
          <a:prstGeom prst="rect">
            <a:avLst/>
          </a:prstGeom>
          <a:solidFill>
            <a:srgbClr val="66666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Karnak</a:t>
            </a:r>
            <a:endParaRPr b="1">
              <a:solidFill>
                <a:schemeClr val="lt1"/>
              </a:solidFill>
            </a:endParaRPr>
          </a:p>
        </p:txBody>
      </p:sp>
      <p:sp>
        <p:nvSpPr>
          <p:cNvPr id="224" name="Google Shape;224;p34"/>
          <p:cNvSpPr txBox="1"/>
          <p:nvPr/>
        </p:nvSpPr>
        <p:spPr>
          <a:xfrm>
            <a:off x="7435050" y="1609700"/>
            <a:ext cx="1036800" cy="831300"/>
          </a:xfrm>
          <a:prstGeom prst="rect">
            <a:avLst/>
          </a:prstGeom>
          <a:solidFill>
            <a:srgbClr val="66666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Sandy island of Seker</a:t>
            </a:r>
            <a:endParaRPr b="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5"/>
          <p:cNvPicPr preferRelativeResize="0"/>
          <p:nvPr/>
        </p:nvPicPr>
        <p:blipFill rotWithShape="1">
          <a:blip r:embed="rId3">
            <a:alphaModFix/>
          </a:blip>
          <a:srcRect b="0" l="4726" r="4717" t="0"/>
          <a:stretch/>
        </p:blipFill>
        <p:spPr>
          <a:xfrm>
            <a:off x="64121" y="0"/>
            <a:ext cx="9015767" cy="5143499"/>
          </a:xfrm>
          <a:prstGeom prst="rect">
            <a:avLst/>
          </a:prstGeom>
          <a:noFill/>
          <a:ln>
            <a:noFill/>
          </a:ln>
        </p:spPr>
      </p:pic>
      <p:sp>
        <p:nvSpPr>
          <p:cNvPr id="230" name="Google Shape;230;p35"/>
          <p:cNvSpPr txBox="1"/>
          <p:nvPr/>
        </p:nvSpPr>
        <p:spPr>
          <a:xfrm>
            <a:off x="-2094775" y="0"/>
            <a:ext cx="2223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Luxor was named Waset and Thebes to the greeks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The Karnak Temple Complex houses the Precinct of Amun-Ra, is open to tourists. Three other sections—the Precinct of Mut, the Precinct of Montu, and the Temple of Amenhotep IV—are also part of Karnak.</a:t>
            </a:r>
            <a:endParaRPr sz="1500"/>
          </a:p>
        </p:txBody>
      </p:sp>
      <p:sp>
        <p:nvSpPr>
          <p:cNvPr id="231" name="Google Shape;231;p35"/>
          <p:cNvSpPr txBox="1"/>
          <p:nvPr/>
        </p:nvSpPr>
        <p:spPr>
          <a:xfrm>
            <a:off x="7286625" y="1844075"/>
            <a:ext cx="1634700" cy="12621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rPr>
              <a:t>Precinct of Akhenaten (Amenhotep IV) Intentionally dismantled</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6"/>
          <p:cNvPicPr preferRelativeResize="0"/>
          <p:nvPr/>
        </p:nvPicPr>
        <p:blipFill>
          <a:blip r:embed="rId3">
            <a:alphaModFix/>
          </a:blip>
          <a:stretch>
            <a:fillRect/>
          </a:stretch>
        </p:blipFill>
        <p:spPr>
          <a:xfrm>
            <a:off x="152400" y="152400"/>
            <a:ext cx="4213209" cy="4838699"/>
          </a:xfrm>
          <a:prstGeom prst="rect">
            <a:avLst/>
          </a:prstGeom>
          <a:noFill/>
          <a:ln>
            <a:noFill/>
          </a:ln>
        </p:spPr>
      </p:pic>
      <p:pic>
        <p:nvPicPr>
          <p:cNvPr id="237" name="Google Shape;237;p36"/>
          <p:cNvPicPr preferRelativeResize="0"/>
          <p:nvPr/>
        </p:nvPicPr>
        <p:blipFill>
          <a:blip r:embed="rId4">
            <a:alphaModFix/>
          </a:blip>
          <a:stretch>
            <a:fillRect/>
          </a:stretch>
        </p:blipFill>
        <p:spPr>
          <a:xfrm>
            <a:off x="4518009" y="152400"/>
            <a:ext cx="4473591" cy="4626971"/>
          </a:xfrm>
          <a:prstGeom prst="rect">
            <a:avLst/>
          </a:prstGeom>
          <a:noFill/>
          <a:ln>
            <a:noFill/>
          </a:ln>
        </p:spPr>
      </p:pic>
      <p:pic>
        <p:nvPicPr>
          <p:cNvPr id="238" name="Google Shape;238;p36"/>
          <p:cNvPicPr preferRelativeResize="0"/>
          <p:nvPr/>
        </p:nvPicPr>
        <p:blipFill>
          <a:blip r:embed="rId5">
            <a:alphaModFix/>
          </a:blip>
          <a:stretch>
            <a:fillRect/>
          </a:stretch>
        </p:blipFill>
        <p:spPr>
          <a:xfrm>
            <a:off x="3827464" y="0"/>
            <a:ext cx="7356021" cy="5143500"/>
          </a:xfrm>
          <a:prstGeom prst="rect">
            <a:avLst/>
          </a:prstGeom>
          <a:noFill/>
          <a:ln>
            <a:noFill/>
          </a:ln>
        </p:spPr>
      </p:pic>
      <p:sp>
        <p:nvSpPr>
          <p:cNvPr id="239" name="Google Shape;239;p36"/>
          <p:cNvSpPr txBox="1"/>
          <p:nvPr/>
        </p:nvSpPr>
        <p:spPr>
          <a:xfrm>
            <a:off x="0" y="0"/>
            <a:ext cx="238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Gates of the Kings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7"/>
          <p:cNvPicPr preferRelativeResize="0"/>
          <p:nvPr/>
        </p:nvPicPr>
        <p:blipFill>
          <a:blip r:embed="rId3">
            <a:alphaModFix/>
          </a:blip>
          <a:stretch>
            <a:fillRect/>
          </a:stretch>
        </p:blipFill>
        <p:spPr>
          <a:xfrm>
            <a:off x="152400" y="152400"/>
            <a:ext cx="7658158" cy="4838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8"/>
          <p:cNvPicPr preferRelativeResize="0"/>
          <p:nvPr/>
        </p:nvPicPr>
        <p:blipFill>
          <a:blip r:embed="rId3">
            <a:alphaModFix/>
          </a:blip>
          <a:stretch>
            <a:fillRect/>
          </a:stretch>
        </p:blipFill>
        <p:spPr>
          <a:xfrm>
            <a:off x="152400" y="152400"/>
            <a:ext cx="3286125" cy="4752975"/>
          </a:xfrm>
          <a:prstGeom prst="rect">
            <a:avLst/>
          </a:prstGeom>
          <a:noFill/>
          <a:ln>
            <a:noFill/>
          </a:ln>
        </p:spPr>
      </p:pic>
      <p:pic>
        <p:nvPicPr>
          <p:cNvPr id="250" name="Google Shape;250;p38"/>
          <p:cNvPicPr preferRelativeResize="0"/>
          <p:nvPr/>
        </p:nvPicPr>
        <p:blipFill>
          <a:blip r:embed="rId4">
            <a:alphaModFix/>
          </a:blip>
          <a:stretch>
            <a:fillRect/>
          </a:stretch>
        </p:blipFill>
        <p:spPr>
          <a:xfrm>
            <a:off x="3590925" y="152400"/>
            <a:ext cx="5400673" cy="3818445"/>
          </a:xfrm>
          <a:prstGeom prst="rect">
            <a:avLst/>
          </a:prstGeom>
          <a:noFill/>
          <a:ln>
            <a:noFill/>
          </a:ln>
        </p:spPr>
      </p:pic>
      <p:pic>
        <p:nvPicPr>
          <p:cNvPr id="251" name="Google Shape;251;p38"/>
          <p:cNvPicPr preferRelativeResize="0"/>
          <p:nvPr/>
        </p:nvPicPr>
        <p:blipFill>
          <a:blip r:embed="rId5">
            <a:alphaModFix/>
          </a:blip>
          <a:stretch>
            <a:fillRect/>
          </a:stretch>
        </p:blipFill>
        <p:spPr>
          <a:xfrm>
            <a:off x="3515581" y="304800"/>
            <a:ext cx="2722439" cy="5143501"/>
          </a:xfrm>
          <a:prstGeom prst="rect">
            <a:avLst/>
          </a:prstGeom>
          <a:noFill/>
          <a:ln>
            <a:noFill/>
          </a:ln>
        </p:spPr>
      </p:pic>
      <p:pic>
        <p:nvPicPr>
          <p:cNvPr id="252" name="Google Shape;252;p38"/>
          <p:cNvPicPr preferRelativeResize="0"/>
          <p:nvPr/>
        </p:nvPicPr>
        <p:blipFill>
          <a:blip r:embed="rId6">
            <a:alphaModFix/>
          </a:blip>
          <a:stretch>
            <a:fillRect/>
          </a:stretch>
        </p:blipFill>
        <p:spPr>
          <a:xfrm>
            <a:off x="4518009" y="152400"/>
            <a:ext cx="3525876" cy="4838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9"/>
          <p:cNvPicPr preferRelativeResize="0"/>
          <p:nvPr/>
        </p:nvPicPr>
        <p:blipFill>
          <a:blip r:embed="rId3">
            <a:alphaModFix/>
          </a:blip>
          <a:stretch>
            <a:fillRect/>
          </a:stretch>
        </p:blipFill>
        <p:spPr>
          <a:xfrm>
            <a:off x="1143000" y="0"/>
            <a:ext cx="6857999" cy="5143500"/>
          </a:xfrm>
          <a:prstGeom prst="rect">
            <a:avLst/>
          </a:prstGeom>
          <a:noFill/>
          <a:ln>
            <a:noFill/>
          </a:ln>
        </p:spPr>
      </p:pic>
      <p:pic>
        <p:nvPicPr>
          <p:cNvPr id="258" name="Google Shape;258;p39"/>
          <p:cNvPicPr preferRelativeResize="0"/>
          <p:nvPr/>
        </p:nvPicPr>
        <p:blipFill>
          <a:blip r:embed="rId4">
            <a:alphaModFix/>
          </a:blip>
          <a:stretch>
            <a:fillRect/>
          </a:stretch>
        </p:blipFill>
        <p:spPr>
          <a:xfrm>
            <a:off x="4302000" y="112554"/>
            <a:ext cx="9144000" cy="5030943"/>
          </a:xfrm>
          <a:prstGeom prst="rect">
            <a:avLst/>
          </a:prstGeom>
          <a:noFill/>
          <a:ln>
            <a:noFill/>
          </a:ln>
        </p:spPr>
      </p:pic>
      <p:sp>
        <p:nvSpPr>
          <p:cNvPr id="259" name="Google Shape;259;p39"/>
          <p:cNvSpPr txBox="1"/>
          <p:nvPr/>
        </p:nvSpPr>
        <p:spPr>
          <a:xfrm>
            <a:off x="229250" y="787475"/>
            <a:ext cx="34887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The Temple of Amenhotep IV was constructed outside the boundaries of the Precinct of Amon-Re, to its east. The main temple in the complex was named Gm–p3–itn (Gempaaten), which means </a:t>
            </a:r>
            <a:r>
              <a:rPr b="1" lang="en" sz="1300"/>
              <a:t>"The Sun Disc is Found in the Estate of the God Aten"</a:t>
            </a:r>
            <a:r>
              <a:rPr lang="en" sz="1300"/>
              <a:t>. The other monuments were named Hwt–bnbn (Hwt benben / </a:t>
            </a:r>
            <a:r>
              <a:rPr b="1" lang="en" sz="1300"/>
              <a:t>"The Mansion of the Benben stone"</a:t>
            </a:r>
            <a:r>
              <a:rPr lang="en" sz="1300"/>
              <a:t>), Rwd–mnw–n–itn–r–nḥḥ (Rud-menu / </a:t>
            </a:r>
            <a:r>
              <a:rPr b="1" lang="en" sz="1300"/>
              <a:t>"Sturdy are the Monuments of the Sun Disc Forever"</a:t>
            </a:r>
            <a:r>
              <a:rPr lang="en" sz="1300"/>
              <a:t>), and Tni–mnw–n–itn–r–nḥḥ (Teni–menu / </a:t>
            </a:r>
            <a:r>
              <a:rPr b="1" lang="en" sz="1300"/>
              <a:t>"Exalted are the Monuments of the Sun Disc Forever")</a:t>
            </a:r>
            <a:r>
              <a:rPr lang="en" sz="1300"/>
              <a:t>.</a:t>
            </a:r>
            <a:endParaRPr sz="1300"/>
          </a:p>
        </p:txBody>
      </p:sp>
      <p:pic>
        <p:nvPicPr>
          <p:cNvPr id="260" name="Google Shape;260;p39"/>
          <p:cNvPicPr preferRelativeResize="0"/>
          <p:nvPr/>
        </p:nvPicPr>
        <p:blipFill>
          <a:blip r:embed="rId5">
            <a:alphaModFix/>
          </a:blip>
          <a:stretch>
            <a:fillRect/>
          </a:stretch>
        </p:blipFill>
        <p:spPr>
          <a:xfrm>
            <a:off x="4434950" y="1058525"/>
            <a:ext cx="3552756" cy="3576600"/>
          </a:xfrm>
          <a:prstGeom prst="rect">
            <a:avLst/>
          </a:prstGeom>
          <a:noFill/>
          <a:ln>
            <a:noFill/>
          </a:ln>
        </p:spPr>
      </p:pic>
      <p:pic>
        <p:nvPicPr>
          <p:cNvPr id="261" name="Google Shape;261;p39"/>
          <p:cNvPicPr preferRelativeResize="0"/>
          <p:nvPr/>
        </p:nvPicPr>
        <p:blipFill>
          <a:blip r:embed="rId6">
            <a:alphaModFix/>
          </a:blip>
          <a:stretch>
            <a:fillRect/>
          </a:stretch>
        </p:blipFill>
        <p:spPr>
          <a:xfrm>
            <a:off x="152400" y="3926075"/>
            <a:ext cx="2857500" cy="83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nvSpPr>
        <p:spPr>
          <a:xfrm>
            <a:off x="49825" y="787475"/>
            <a:ext cx="3165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Men had slept like the dead; now they lift their arms in praise, birds fly, fish leap, plants bloom, and work begins. Aton creates the son in the mother’s womb, the seed in men, and has generated all life. He has distinguished the races, their natures, tongues, and skins, and fulfills the needs of all. Aton made the Nile in Egypt and rain, like a heavenly Nile, in foreign countries. He has a million forms according to the time of day and from where he is seen; yet he is always the same.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Akhenaton devoted himself to the worship of the Aton, erasing all images of Amon and all writings of his name and sometimes even writings containing the word gods. But the new religion was rejected by the Egyptian elite after Akhenaton’s death, and the general populace had probably never adopted it in the first place. After Akhenaton’s death, the old gods were reestablished and the new city abandoned.</a:t>
            </a:r>
            <a:endParaRPr sz="1100"/>
          </a:p>
        </p:txBody>
      </p:sp>
      <p:sp>
        <p:nvSpPr>
          <p:cNvPr id="267" name="Google Shape;267;p40"/>
          <p:cNvSpPr txBox="1"/>
          <p:nvPr/>
        </p:nvSpPr>
        <p:spPr>
          <a:xfrm>
            <a:off x="1030100" y="171875"/>
            <a:ext cx="1634700" cy="6156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rPr>
              <a:t>Hymn to Aton/Aten</a:t>
            </a:r>
            <a:endParaRPr>
              <a:solidFill>
                <a:schemeClr val="lt1"/>
              </a:solidFill>
            </a:endParaRPr>
          </a:p>
        </p:txBody>
      </p:sp>
      <p:pic>
        <p:nvPicPr>
          <p:cNvPr id="268" name="Google Shape;268;p40"/>
          <p:cNvPicPr preferRelativeResize="0"/>
          <p:nvPr/>
        </p:nvPicPr>
        <p:blipFill>
          <a:blip r:embed="rId3">
            <a:alphaModFix/>
          </a:blip>
          <a:stretch>
            <a:fillRect/>
          </a:stretch>
        </p:blipFill>
        <p:spPr>
          <a:xfrm>
            <a:off x="3870350" y="152400"/>
            <a:ext cx="4838701" cy="4838701"/>
          </a:xfrm>
          <a:prstGeom prst="rect">
            <a:avLst/>
          </a:prstGeom>
          <a:noFill/>
          <a:ln>
            <a:noFill/>
          </a:ln>
        </p:spPr>
      </p:pic>
      <p:pic>
        <p:nvPicPr>
          <p:cNvPr id="269" name="Google Shape;269;p40"/>
          <p:cNvPicPr preferRelativeResize="0"/>
          <p:nvPr/>
        </p:nvPicPr>
        <p:blipFill>
          <a:blip r:embed="rId4">
            <a:alphaModFix/>
          </a:blip>
          <a:stretch>
            <a:fillRect/>
          </a:stretch>
        </p:blipFill>
        <p:spPr>
          <a:xfrm>
            <a:off x="3214897" y="0"/>
            <a:ext cx="5929108"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nvSpPr>
        <p:spPr>
          <a:xfrm>
            <a:off x="209325" y="239225"/>
            <a:ext cx="426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Special Elite"/>
                <a:ea typeface="Special Elite"/>
                <a:cs typeface="Special Elite"/>
                <a:sym typeface="Special Elite"/>
              </a:rPr>
              <a:t>Western Valley on the Monkeys</a:t>
            </a:r>
            <a:endParaRPr sz="2400">
              <a:latin typeface="Special Elite"/>
              <a:ea typeface="Special Elite"/>
              <a:cs typeface="Special Elite"/>
              <a:sym typeface="Special Elite"/>
            </a:endParaRPr>
          </a:p>
        </p:txBody>
      </p:sp>
      <p:pic>
        <p:nvPicPr>
          <p:cNvPr id="275" name="Google Shape;275;p41"/>
          <p:cNvPicPr preferRelativeResize="0"/>
          <p:nvPr/>
        </p:nvPicPr>
        <p:blipFill>
          <a:blip r:embed="rId3">
            <a:alphaModFix/>
          </a:blip>
          <a:stretch>
            <a:fillRect/>
          </a:stretch>
        </p:blipFill>
        <p:spPr>
          <a:xfrm>
            <a:off x="152400" y="2053925"/>
            <a:ext cx="4403560" cy="2937175"/>
          </a:xfrm>
          <a:prstGeom prst="rect">
            <a:avLst/>
          </a:prstGeom>
          <a:noFill/>
          <a:ln>
            <a:noFill/>
          </a:ln>
        </p:spPr>
      </p:pic>
      <p:pic>
        <p:nvPicPr>
          <p:cNvPr id="276" name="Google Shape;276;p41"/>
          <p:cNvPicPr preferRelativeResize="0"/>
          <p:nvPr/>
        </p:nvPicPr>
        <p:blipFill>
          <a:blip r:embed="rId4">
            <a:alphaModFix/>
          </a:blip>
          <a:stretch>
            <a:fillRect/>
          </a:stretch>
        </p:blipFill>
        <p:spPr>
          <a:xfrm>
            <a:off x="4708360" y="152400"/>
            <a:ext cx="4283240" cy="28376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0"/>
            <a:ext cx="5143500" cy="5143500"/>
          </a:xfrm>
          <a:prstGeom prst="rect">
            <a:avLst/>
          </a:prstGeom>
          <a:noFill/>
          <a:ln>
            <a:noFill/>
          </a:ln>
        </p:spPr>
      </p:pic>
      <p:pic>
        <p:nvPicPr>
          <p:cNvPr id="71" name="Google Shape;71;p15"/>
          <p:cNvPicPr preferRelativeResize="0"/>
          <p:nvPr/>
        </p:nvPicPr>
        <p:blipFill>
          <a:blip r:embed="rId4">
            <a:alphaModFix/>
          </a:blip>
          <a:stretch>
            <a:fillRect/>
          </a:stretch>
        </p:blipFill>
        <p:spPr>
          <a:xfrm>
            <a:off x="4571991" y="0"/>
            <a:ext cx="4545418"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2"/>
          <p:cNvSpPr txBox="1"/>
          <p:nvPr/>
        </p:nvSpPr>
        <p:spPr>
          <a:xfrm>
            <a:off x="209325" y="239225"/>
            <a:ext cx="426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Special Elite"/>
                <a:ea typeface="Special Elite"/>
                <a:cs typeface="Special Elite"/>
                <a:sym typeface="Special Elite"/>
              </a:rPr>
              <a:t>The opposite of Tomb raiding is Tomb offering</a:t>
            </a:r>
            <a:endParaRPr sz="2400">
              <a:latin typeface="Special Elite"/>
              <a:ea typeface="Special Elite"/>
              <a:cs typeface="Special Elite"/>
              <a:sym typeface="Special Elite"/>
            </a:endParaRPr>
          </a:p>
        </p:txBody>
      </p:sp>
      <p:pic>
        <p:nvPicPr>
          <p:cNvPr id="282" name="Google Shape;282;p42"/>
          <p:cNvPicPr preferRelativeResize="0"/>
          <p:nvPr/>
        </p:nvPicPr>
        <p:blipFill>
          <a:blip r:embed="rId3">
            <a:alphaModFix/>
          </a:blip>
          <a:stretch>
            <a:fillRect/>
          </a:stretch>
        </p:blipFill>
        <p:spPr>
          <a:xfrm>
            <a:off x="3595200" y="1467425"/>
            <a:ext cx="5548792" cy="3676075"/>
          </a:xfrm>
          <a:prstGeom prst="rect">
            <a:avLst/>
          </a:prstGeom>
          <a:noFill/>
          <a:ln>
            <a:noFill/>
          </a:ln>
        </p:spPr>
      </p:pic>
      <p:pic>
        <p:nvPicPr>
          <p:cNvPr id="283" name="Google Shape;283;p42"/>
          <p:cNvPicPr preferRelativeResize="0"/>
          <p:nvPr/>
        </p:nvPicPr>
        <p:blipFill>
          <a:blip r:embed="rId4">
            <a:alphaModFix/>
          </a:blip>
          <a:stretch>
            <a:fillRect/>
          </a:stretch>
        </p:blipFill>
        <p:spPr>
          <a:xfrm>
            <a:off x="152400" y="1315025"/>
            <a:ext cx="3290401" cy="2114340"/>
          </a:xfrm>
          <a:prstGeom prst="rect">
            <a:avLst/>
          </a:prstGeom>
          <a:noFill/>
          <a:ln>
            <a:noFill/>
          </a:ln>
        </p:spPr>
      </p:pic>
      <p:pic>
        <p:nvPicPr>
          <p:cNvPr id="284" name="Google Shape;284;p42"/>
          <p:cNvPicPr preferRelativeResize="0"/>
          <p:nvPr/>
        </p:nvPicPr>
        <p:blipFill>
          <a:blip r:embed="rId5">
            <a:alphaModFix/>
          </a:blip>
          <a:stretch>
            <a:fillRect/>
          </a:stretch>
        </p:blipFill>
        <p:spPr>
          <a:xfrm>
            <a:off x="3781425" y="1428750"/>
            <a:ext cx="2800350" cy="3505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3"/>
          <p:cNvSpPr txBox="1"/>
          <p:nvPr/>
        </p:nvSpPr>
        <p:spPr>
          <a:xfrm>
            <a:off x="209325" y="239225"/>
            <a:ext cx="2860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Special Elite"/>
                <a:ea typeface="Special Elite"/>
                <a:cs typeface="Special Elite"/>
                <a:sym typeface="Special Elite"/>
              </a:rPr>
              <a:t>The l</a:t>
            </a:r>
            <a:r>
              <a:rPr lang="en" sz="2400">
                <a:latin typeface="Special Elite"/>
                <a:ea typeface="Special Elite"/>
                <a:cs typeface="Special Elite"/>
                <a:sym typeface="Special Elite"/>
              </a:rPr>
              <a:t>ongest</a:t>
            </a:r>
            <a:r>
              <a:rPr lang="en" sz="2400">
                <a:latin typeface="Special Elite"/>
                <a:ea typeface="Special Elite"/>
                <a:cs typeface="Special Elite"/>
                <a:sym typeface="Special Elite"/>
              </a:rPr>
              <a:t> river in the world never changes </a:t>
            </a:r>
            <a:r>
              <a:rPr lang="en" sz="2400">
                <a:latin typeface="Special Elite"/>
                <a:ea typeface="Special Elite"/>
                <a:cs typeface="Special Elite"/>
                <a:sym typeface="Special Elite"/>
              </a:rPr>
              <a:t>because</a:t>
            </a:r>
            <a:r>
              <a:rPr lang="en" sz="2400">
                <a:latin typeface="Special Elite"/>
                <a:ea typeface="Special Elite"/>
                <a:cs typeface="Special Elite"/>
                <a:sym typeface="Special Elite"/>
              </a:rPr>
              <a:t> of Sheol.</a:t>
            </a:r>
            <a:endParaRPr sz="2400">
              <a:latin typeface="Special Elite"/>
              <a:ea typeface="Special Elite"/>
              <a:cs typeface="Special Elite"/>
              <a:sym typeface="Special Elite"/>
            </a:endParaRPr>
          </a:p>
        </p:txBody>
      </p:sp>
      <p:pic>
        <p:nvPicPr>
          <p:cNvPr id="290" name="Google Shape;290;p43"/>
          <p:cNvPicPr preferRelativeResize="0"/>
          <p:nvPr/>
        </p:nvPicPr>
        <p:blipFill rotWithShape="1">
          <a:blip r:embed="rId3">
            <a:alphaModFix/>
          </a:blip>
          <a:srcRect b="8048" l="19881" r="19887" t="9483"/>
          <a:stretch/>
        </p:blipFill>
        <p:spPr>
          <a:xfrm>
            <a:off x="3179973" y="0"/>
            <a:ext cx="5964027" cy="51036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44"/>
          <p:cNvSpPr txBox="1"/>
          <p:nvPr/>
        </p:nvSpPr>
        <p:spPr>
          <a:xfrm>
            <a:off x="3912500" y="152400"/>
            <a:ext cx="45813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5500"/>
              <a:t>KA BA RA</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16"/>
          <p:cNvSpPr txBox="1"/>
          <p:nvPr/>
        </p:nvSpPr>
        <p:spPr>
          <a:xfrm>
            <a:off x="3912500" y="152400"/>
            <a:ext cx="45813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5500"/>
              <a:t>KA</a:t>
            </a:r>
            <a:endParaRPr sz="4200"/>
          </a:p>
        </p:txBody>
      </p:sp>
      <p:pic>
        <p:nvPicPr>
          <p:cNvPr id="77" name="Google Shape;77;p16"/>
          <p:cNvPicPr preferRelativeResize="0"/>
          <p:nvPr/>
        </p:nvPicPr>
        <p:blipFill>
          <a:blip r:embed="rId3">
            <a:alphaModFix/>
          </a:blip>
          <a:stretch>
            <a:fillRect/>
          </a:stretch>
        </p:blipFill>
        <p:spPr>
          <a:xfrm>
            <a:off x="0" y="0"/>
            <a:ext cx="3462401" cy="5143500"/>
          </a:xfrm>
          <a:prstGeom prst="rect">
            <a:avLst/>
          </a:prstGeom>
          <a:noFill/>
          <a:ln>
            <a:noFill/>
          </a:ln>
        </p:spPr>
      </p:pic>
      <p:sp>
        <p:nvSpPr>
          <p:cNvPr id="78" name="Google Shape;78;p16"/>
          <p:cNvSpPr txBox="1"/>
          <p:nvPr/>
        </p:nvSpPr>
        <p:spPr>
          <a:xfrm>
            <a:off x="4020600" y="1131025"/>
            <a:ext cx="45813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After death, the ethereal aspects of the soul were believed to be released from the body, free to roam the earth, but required the physical body or a surrogate, such as the ka statue, to return to as a permanent home.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Ka statues could also be set up as a type of memorial for the deceased in absentia; for example in Abydos hundreds were set up to allow the dead to participate in the yearly festivals commemorating the resurrection of Osiris.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Shadow was shade from the sun was a sign of powerful protection</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nvSpPr>
        <p:spPr>
          <a:xfrm>
            <a:off x="0" y="0"/>
            <a:ext cx="7276800" cy="199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t>Ancient Egyptians believed in f</a:t>
            </a:r>
            <a:r>
              <a:rPr b="1" lang="en" sz="2000"/>
              <a:t>ive aspects of a person:</a:t>
            </a:r>
            <a:endParaRPr b="1" sz="2000"/>
          </a:p>
          <a:p>
            <a:pPr indent="-317500" lvl="0" marL="457200" rtl="0" algn="l">
              <a:lnSpc>
                <a:spcPct val="115000"/>
              </a:lnSpc>
              <a:spcBef>
                <a:spcPts val="0"/>
              </a:spcBef>
              <a:spcAft>
                <a:spcPts val="0"/>
              </a:spcAft>
              <a:buClr>
                <a:schemeClr val="dk1"/>
              </a:buClr>
              <a:buSzPts val="1400"/>
              <a:buChar char="●"/>
            </a:pPr>
            <a:r>
              <a:rPr lang="en">
                <a:solidFill>
                  <a:schemeClr val="dk1"/>
                </a:solidFill>
              </a:rPr>
              <a:t>Your Name (cartouche)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Soul or Ba (Application)</a:t>
            </a:r>
            <a:endParaRPr>
              <a:solidFill>
                <a:schemeClr val="dk1"/>
              </a:solidFill>
            </a:endParaRPr>
          </a:p>
          <a:p>
            <a:pPr indent="-317500" lvl="0" marL="457200" rtl="0" algn="l">
              <a:lnSpc>
                <a:spcPct val="115000"/>
              </a:lnSpc>
              <a:spcBef>
                <a:spcPts val="0"/>
              </a:spcBef>
              <a:spcAft>
                <a:spcPts val="0"/>
              </a:spcAft>
              <a:buSzPts val="1400"/>
              <a:buChar char="●"/>
            </a:pPr>
            <a:r>
              <a:rPr lang="en"/>
              <a:t>Spirit or </a:t>
            </a:r>
            <a:r>
              <a:rPr lang="en"/>
              <a:t>Ka (PID)</a:t>
            </a:r>
            <a:endParaRPr/>
          </a:p>
          <a:p>
            <a:pPr indent="-317500" lvl="0" marL="457200" rtl="0" algn="l">
              <a:lnSpc>
                <a:spcPct val="115000"/>
              </a:lnSpc>
              <a:spcBef>
                <a:spcPts val="0"/>
              </a:spcBef>
              <a:spcAft>
                <a:spcPts val="0"/>
              </a:spcAft>
              <a:buSzPts val="1400"/>
              <a:buChar char="●"/>
            </a:pPr>
            <a:r>
              <a:rPr lang="en"/>
              <a:t>Body (shell)</a:t>
            </a:r>
            <a:endParaRPr/>
          </a:p>
          <a:p>
            <a:pPr indent="-317500" lvl="0" marL="457200" rtl="0" algn="l">
              <a:lnSpc>
                <a:spcPct val="115000"/>
              </a:lnSpc>
              <a:spcBef>
                <a:spcPts val="0"/>
              </a:spcBef>
              <a:spcAft>
                <a:spcPts val="0"/>
              </a:spcAft>
              <a:buSzPts val="1400"/>
              <a:buChar char="●"/>
            </a:pPr>
            <a:r>
              <a:rPr lang="en"/>
              <a:t>Shadow or Swt (Privileges)</a:t>
            </a:r>
            <a:endParaRPr/>
          </a:p>
          <a:p>
            <a:pPr indent="0" lvl="0" marL="0" rtl="0" algn="l">
              <a:lnSpc>
                <a:spcPct val="115000"/>
              </a:lnSpc>
              <a:spcBef>
                <a:spcPts val="0"/>
              </a:spcBef>
              <a:spcAft>
                <a:spcPts val="0"/>
              </a:spcAft>
              <a:buNone/>
            </a:pPr>
            <a:r>
              <a:t/>
            </a:r>
            <a:endParaRPr/>
          </a:p>
        </p:txBody>
      </p:sp>
      <p:pic>
        <p:nvPicPr>
          <p:cNvPr id="84" name="Google Shape;84;p17"/>
          <p:cNvPicPr preferRelativeResize="0"/>
          <p:nvPr/>
        </p:nvPicPr>
        <p:blipFill rotWithShape="1">
          <a:blip r:embed="rId3">
            <a:alphaModFix/>
          </a:blip>
          <a:srcRect b="0" l="69824" r="0" t="79069"/>
          <a:stretch/>
        </p:blipFill>
        <p:spPr>
          <a:xfrm>
            <a:off x="5897525" y="4599825"/>
            <a:ext cx="3255450" cy="543675"/>
          </a:xfrm>
          <a:prstGeom prst="rect">
            <a:avLst/>
          </a:prstGeom>
          <a:noFill/>
          <a:ln>
            <a:noFill/>
          </a:ln>
        </p:spPr>
      </p:pic>
      <p:pic>
        <p:nvPicPr>
          <p:cNvPr id="85" name="Google Shape;85;p17"/>
          <p:cNvPicPr preferRelativeResize="0"/>
          <p:nvPr/>
        </p:nvPicPr>
        <p:blipFill rotWithShape="1">
          <a:blip r:embed="rId3">
            <a:alphaModFix/>
          </a:blip>
          <a:srcRect b="0" l="0" r="0" t="79069"/>
          <a:stretch/>
        </p:blipFill>
        <p:spPr>
          <a:xfrm>
            <a:off x="25" y="4599825"/>
            <a:ext cx="5897500" cy="543675"/>
          </a:xfrm>
          <a:prstGeom prst="rect">
            <a:avLst/>
          </a:prstGeom>
          <a:noFill/>
          <a:ln>
            <a:noFill/>
          </a:ln>
        </p:spPr>
      </p:pic>
      <p:pic>
        <p:nvPicPr>
          <p:cNvPr id="86" name="Google Shape;86;p17"/>
          <p:cNvPicPr preferRelativeResize="0"/>
          <p:nvPr/>
        </p:nvPicPr>
        <p:blipFill>
          <a:blip r:embed="rId4">
            <a:alphaModFix/>
          </a:blip>
          <a:stretch>
            <a:fillRect/>
          </a:stretch>
        </p:blipFill>
        <p:spPr>
          <a:xfrm>
            <a:off x="713700" y="2728387"/>
            <a:ext cx="1446699" cy="1455260"/>
          </a:xfrm>
          <a:prstGeom prst="rect">
            <a:avLst/>
          </a:prstGeom>
          <a:noFill/>
          <a:ln>
            <a:noFill/>
          </a:ln>
        </p:spPr>
      </p:pic>
      <p:sp>
        <p:nvSpPr>
          <p:cNvPr id="87" name="Google Shape;87;p17"/>
          <p:cNvSpPr txBox="1"/>
          <p:nvPr/>
        </p:nvSpPr>
        <p:spPr>
          <a:xfrm>
            <a:off x="523836" y="2550987"/>
            <a:ext cx="794700" cy="6003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700">
                <a:solidFill>
                  <a:schemeClr val="dk1"/>
                </a:solidFill>
              </a:rPr>
              <a:t>BA</a:t>
            </a:r>
            <a:endParaRPr>
              <a:solidFill>
                <a:schemeClr val="dk1"/>
              </a:solidFill>
            </a:endParaRPr>
          </a:p>
        </p:txBody>
      </p:sp>
      <p:pic>
        <p:nvPicPr>
          <p:cNvPr id="88" name="Google Shape;88;p17"/>
          <p:cNvPicPr preferRelativeResize="0"/>
          <p:nvPr/>
        </p:nvPicPr>
        <p:blipFill>
          <a:blip r:embed="rId5">
            <a:alphaModFix/>
          </a:blip>
          <a:stretch>
            <a:fillRect/>
          </a:stretch>
        </p:blipFill>
        <p:spPr>
          <a:xfrm>
            <a:off x="9763037" y="678475"/>
            <a:ext cx="1014726" cy="1014726"/>
          </a:xfrm>
          <a:prstGeom prst="rect">
            <a:avLst/>
          </a:prstGeom>
          <a:noFill/>
          <a:ln>
            <a:noFill/>
          </a:ln>
        </p:spPr>
      </p:pic>
      <p:pic>
        <p:nvPicPr>
          <p:cNvPr id="89" name="Google Shape;89;p17"/>
          <p:cNvPicPr preferRelativeResize="0"/>
          <p:nvPr/>
        </p:nvPicPr>
        <p:blipFill>
          <a:blip r:embed="rId6">
            <a:alphaModFix/>
          </a:blip>
          <a:stretch>
            <a:fillRect/>
          </a:stretch>
        </p:blipFill>
        <p:spPr>
          <a:xfrm>
            <a:off x="10149654" y="1674675"/>
            <a:ext cx="1395084" cy="1395093"/>
          </a:xfrm>
          <a:prstGeom prst="rect">
            <a:avLst/>
          </a:prstGeom>
          <a:noFill/>
          <a:ln>
            <a:noFill/>
          </a:ln>
        </p:spPr>
      </p:pic>
      <p:pic>
        <p:nvPicPr>
          <p:cNvPr id="90" name="Google Shape;90;p17"/>
          <p:cNvPicPr preferRelativeResize="0"/>
          <p:nvPr/>
        </p:nvPicPr>
        <p:blipFill rotWithShape="1">
          <a:blip r:embed="rId7">
            <a:alphaModFix/>
          </a:blip>
          <a:srcRect b="0" l="0" r="32478" t="0"/>
          <a:stretch/>
        </p:blipFill>
        <p:spPr>
          <a:xfrm>
            <a:off x="4057361" y="749750"/>
            <a:ext cx="2198188" cy="2475450"/>
          </a:xfrm>
          <a:prstGeom prst="rect">
            <a:avLst/>
          </a:prstGeom>
          <a:noFill/>
          <a:ln>
            <a:noFill/>
          </a:ln>
        </p:spPr>
      </p:pic>
      <p:sp>
        <p:nvSpPr>
          <p:cNvPr id="91" name="Google Shape;91;p17"/>
          <p:cNvSpPr txBox="1"/>
          <p:nvPr/>
        </p:nvSpPr>
        <p:spPr>
          <a:xfrm>
            <a:off x="5625923" y="1097625"/>
            <a:ext cx="794700" cy="6003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700">
                <a:solidFill>
                  <a:schemeClr val="dk1"/>
                </a:solidFill>
              </a:rPr>
              <a:t>K</a:t>
            </a:r>
            <a:r>
              <a:rPr b="1" lang="en" sz="2700">
                <a:solidFill>
                  <a:schemeClr val="dk1"/>
                </a:solidFill>
              </a:rPr>
              <a:t>A</a:t>
            </a:r>
            <a:endParaRPr>
              <a:solidFill>
                <a:schemeClr val="dk1"/>
              </a:solidFill>
            </a:endParaRPr>
          </a:p>
        </p:txBody>
      </p:sp>
      <p:pic>
        <p:nvPicPr>
          <p:cNvPr id="92" name="Google Shape;92;p17"/>
          <p:cNvPicPr preferRelativeResize="0"/>
          <p:nvPr/>
        </p:nvPicPr>
        <p:blipFill>
          <a:blip r:embed="rId8">
            <a:alphaModFix/>
          </a:blip>
          <a:stretch>
            <a:fillRect/>
          </a:stretch>
        </p:blipFill>
        <p:spPr>
          <a:xfrm>
            <a:off x="7469525" y="104761"/>
            <a:ext cx="1489742" cy="1489752"/>
          </a:xfrm>
          <a:prstGeom prst="rect">
            <a:avLst/>
          </a:prstGeom>
          <a:noFill/>
          <a:ln>
            <a:noFill/>
          </a:ln>
        </p:spPr>
      </p:pic>
      <p:sp>
        <p:nvSpPr>
          <p:cNvPr id="93" name="Google Shape;93;p17"/>
          <p:cNvSpPr txBox="1"/>
          <p:nvPr/>
        </p:nvSpPr>
        <p:spPr>
          <a:xfrm>
            <a:off x="7329650" y="1288688"/>
            <a:ext cx="1144800" cy="5388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300">
                <a:solidFill>
                  <a:schemeClr val="dk1"/>
                </a:solidFill>
              </a:rPr>
              <a:t>BODY</a:t>
            </a:r>
            <a:endParaRPr sz="1000">
              <a:solidFill>
                <a:schemeClr val="dk1"/>
              </a:solidFill>
            </a:endParaRPr>
          </a:p>
        </p:txBody>
      </p:sp>
      <p:pic>
        <p:nvPicPr>
          <p:cNvPr id="94" name="Google Shape;94;p17"/>
          <p:cNvPicPr preferRelativeResize="0"/>
          <p:nvPr/>
        </p:nvPicPr>
        <p:blipFill>
          <a:blip r:embed="rId9">
            <a:alphaModFix/>
          </a:blip>
          <a:stretch>
            <a:fillRect/>
          </a:stretch>
        </p:blipFill>
        <p:spPr>
          <a:xfrm>
            <a:off x="6869938" y="2114062"/>
            <a:ext cx="2061600" cy="2237325"/>
          </a:xfrm>
          <a:prstGeom prst="rect">
            <a:avLst/>
          </a:prstGeom>
          <a:noFill/>
          <a:ln>
            <a:noFill/>
          </a:ln>
        </p:spPr>
      </p:pic>
      <p:sp>
        <p:nvSpPr>
          <p:cNvPr id="95" name="Google Shape;95;p17"/>
          <p:cNvSpPr txBox="1"/>
          <p:nvPr/>
        </p:nvSpPr>
        <p:spPr>
          <a:xfrm>
            <a:off x="6113675" y="3921938"/>
            <a:ext cx="1544400" cy="4926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solidFill>
                  <a:schemeClr val="dk1"/>
                </a:solidFill>
              </a:rPr>
              <a:t>SHADOW</a:t>
            </a:r>
            <a:endParaRPr sz="700">
              <a:solidFill>
                <a:schemeClr val="dk1"/>
              </a:solidFill>
            </a:endParaRPr>
          </a:p>
        </p:txBody>
      </p:sp>
      <p:sp>
        <p:nvSpPr>
          <p:cNvPr id="96" name="Google Shape;96;p17"/>
          <p:cNvSpPr txBox="1"/>
          <p:nvPr/>
        </p:nvSpPr>
        <p:spPr>
          <a:xfrm>
            <a:off x="3267450" y="3674013"/>
            <a:ext cx="2001600" cy="4770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solidFill>
                  <a:schemeClr val="dk1"/>
                </a:solidFill>
              </a:rPr>
              <a:t>CARTOUCHE</a:t>
            </a:r>
            <a:endParaRPr sz="600">
              <a:solidFill>
                <a:schemeClr val="dk1"/>
              </a:solidFill>
            </a:endParaRPr>
          </a:p>
        </p:txBody>
      </p:sp>
      <p:cxnSp>
        <p:nvCxnSpPr>
          <p:cNvPr id="97" name="Google Shape;97;p17"/>
          <p:cNvCxnSpPr>
            <a:stCxn id="96" idx="2"/>
          </p:cNvCxnSpPr>
          <p:nvPr/>
        </p:nvCxnSpPr>
        <p:spPr>
          <a:xfrm flipH="1">
            <a:off x="3814950" y="4151013"/>
            <a:ext cx="453300" cy="448800"/>
          </a:xfrm>
          <a:prstGeom prst="straightConnector1">
            <a:avLst/>
          </a:prstGeom>
          <a:noFill/>
          <a:ln cap="flat" cmpd="sng" w="38100">
            <a:solidFill>
              <a:srgbClr val="F1C232"/>
            </a:solidFill>
            <a:prstDash val="solid"/>
            <a:round/>
            <a:headEnd len="med" w="med" type="none"/>
            <a:tailEnd len="med" w="med" type="triangle"/>
          </a:ln>
        </p:spPr>
      </p:cxnSp>
      <p:cxnSp>
        <p:nvCxnSpPr>
          <p:cNvPr id="98" name="Google Shape;98;p17"/>
          <p:cNvCxnSpPr/>
          <p:nvPr/>
        </p:nvCxnSpPr>
        <p:spPr>
          <a:xfrm rot="10800000">
            <a:off x="1535075" y="3473825"/>
            <a:ext cx="1902900" cy="1274700"/>
          </a:xfrm>
          <a:prstGeom prst="straightConnector1">
            <a:avLst/>
          </a:prstGeom>
          <a:noFill/>
          <a:ln cap="flat" cmpd="sng" w="38100">
            <a:solidFill>
              <a:srgbClr val="F1C232"/>
            </a:solidFill>
            <a:prstDash val="solid"/>
            <a:round/>
            <a:headEnd len="med" w="med" type="stealth"/>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8"/>
          <p:cNvSpPr txBox="1"/>
          <p:nvPr/>
        </p:nvSpPr>
        <p:spPr>
          <a:xfrm>
            <a:off x="3716250" y="0"/>
            <a:ext cx="50001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400"/>
              <a:t>What’s in a </a:t>
            </a:r>
            <a:r>
              <a:rPr b="1" lang="en" sz="3400"/>
              <a:t>Name</a:t>
            </a:r>
            <a:r>
              <a:rPr lang="en" sz="3400"/>
              <a:t> </a:t>
            </a:r>
            <a:endParaRPr sz="3400"/>
          </a:p>
          <a:p>
            <a:pPr indent="0" lvl="0" marL="0" rtl="0" algn="l">
              <a:spcBef>
                <a:spcPts val="0"/>
              </a:spcBef>
              <a:spcAft>
                <a:spcPts val="0"/>
              </a:spcAft>
              <a:buNone/>
            </a:pPr>
            <a:r>
              <a:rPr lang="en">
                <a:solidFill>
                  <a:schemeClr val="dk1"/>
                </a:solidFill>
              </a:rPr>
              <a:t>A person’s name was a sigil where Ka and Ba converge.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If something happened to your preserved body, or if your Name was not written down somewhere, the Ba and the Ka would get lost. They would not be able to find their way home to your tomb. You would disappear. Forever. You would not be able to watch over your family or to enjoy your afterlife.</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And out of the ground the LORD God formed every beast of the field and every bird of the air, and He brought them to the man to see what he would name each one. And whatever the man called each living creature, that was its name. - Genesis 2:20</a:t>
            </a:r>
            <a:endParaRPr i="1"/>
          </a:p>
        </p:txBody>
      </p:sp>
      <p:pic>
        <p:nvPicPr>
          <p:cNvPr id="104" name="Google Shape;104;p18"/>
          <p:cNvPicPr preferRelativeResize="0"/>
          <p:nvPr/>
        </p:nvPicPr>
        <p:blipFill>
          <a:blip r:embed="rId3">
            <a:alphaModFix/>
          </a:blip>
          <a:stretch>
            <a:fillRect/>
          </a:stretch>
        </p:blipFill>
        <p:spPr>
          <a:xfrm>
            <a:off x="152400" y="152400"/>
            <a:ext cx="3173700" cy="48167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9"/>
          <p:cNvPicPr preferRelativeResize="0"/>
          <p:nvPr/>
        </p:nvPicPr>
        <p:blipFill rotWithShape="1">
          <a:blip r:embed="rId3">
            <a:alphaModFix/>
          </a:blip>
          <a:srcRect b="0" l="18452" r="24597" t="0"/>
          <a:stretch/>
        </p:blipFill>
        <p:spPr>
          <a:xfrm>
            <a:off x="-2830926" y="0"/>
            <a:ext cx="11974927" cy="5143500"/>
          </a:xfrm>
          <a:prstGeom prst="rect">
            <a:avLst/>
          </a:prstGeom>
          <a:noFill/>
          <a:ln>
            <a:noFill/>
          </a:ln>
        </p:spPr>
      </p:pic>
      <p:sp>
        <p:nvSpPr>
          <p:cNvPr id="110" name="Google Shape;110;p19"/>
          <p:cNvSpPr txBox="1"/>
          <p:nvPr/>
        </p:nvSpPr>
        <p:spPr>
          <a:xfrm>
            <a:off x="-2830925" y="4497000"/>
            <a:ext cx="11974800" cy="6465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rPr>
              <a:t>“Valley of the Gates of Kings” - Wadi Abwab al-Muluk</a:t>
            </a:r>
            <a:endParaRPr b="1" sz="1500">
              <a:solidFill>
                <a:schemeClr val="lt1"/>
              </a:solidFill>
            </a:endParaRPr>
          </a:p>
          <a:p>
            <a:pPr indent="0" lvl="0" marL="0" rtl="0" algn="l">
              <a:spcBef>
                <a:spcPts val="0"/>
              </a:spcBef>
              <a:spcAft>
                <a:spcPts val="0"/>
              </a:spcAft>
              <a:buNone/>
            </a:pPr>
            <a:r>
              <a:rPr b="1" lang="en" sz="1500">
                <a:solidFill>
                  <a:schemeClr val="lt1"/>
                </a:solidFill>
              </a:rPr>
              <a:t>Wadi means the channel of a watercourse that is dry except during periods of rainfall. </a:t>
            </a:r>
            <a:r>
              <a:rPr b="1" lang="en" sz="1500">
                <a:solidFill>
                  <a:schemeClr val="lt1"/>
                </a:solidFill>
              </a:rPr>
              <a:t>Abwab al-Muluk</a:t>
            </a:r>
            <a:r>
              <a:rPr b="1" lang="en" sz="1500">
                <a:solidFill>
                  <a:schemeClr val="lt1"/>
                </a:solidFill>
              </a:rPr>
              <a:t> means Gates of Kings.</a:t>
            </a:r>
            <a:endParaRPr b="1" sz="15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14"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b="11861" l="41132" r="11637" t="15368"/>
          <a:stretch/>
        </p:blipFill>
        <p:spPr>
          <a:xfrm>
            <a:off x="3803144" y="0"/>
            <a:ext cx="5340856" cy="5143501"/>
          </a:xfrm>
          <a:prstGeom prst="rect">
            <a:avLst/>
          </a:prstGeom>
          <a:noFill/>
          <a:ln>
            <a:noFill/>
          </a:ln>
        </p:spPr>
      </p:pic>
      <p:sp>
        <p:nvSpPr>
          <p:cNvPr id="116" name="Google Shape;116;p20"/>
          <p:cNvSpPr txBox="1"/>
          <p:nvPr/>
        </p:nvSpPr>
        <p:spPr>
          <a:xfrm>
            <a:off x="231475" y="229075"/>
            <a:ext cx="33141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rPr>
              <a:t>Valley of the (Gates of) Kings</a:t>
            </a:r>
            <a:endParaRPr b="1" sz="1500">
              <a:solidFill>
                <a:schemeClr val="dk1"/>
              </a:solidFill>
            </a:endParaRPr>
          </a:p>
          <a:p>
            <a:pPr indent="0" lvl="0" marL="0" rtl="0" algn="l">
              <a:spcBef>
                <a:spcPts val="0"/>
              </a:spcBef>
              <a:spcAft>
                <a:spcPts val="0"/>
              </a:spcAft>
              <a:buNone/>
            </a:pPr>
            <a:r>
              <a:rPr b="1" lang="en" sz="1500">
                <a:solidFill>
                  <a:schemeClr val="dk1"/>
                </a:solidFill>
              </a:rPr>
              <a:t>Why hide 62 dead Pharaoh in the exact same valley as the last guy? </a:t>
            </a:r>
            <a:endParaRPr b="1" sz="1500">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en" sz="1500">
                <a:solidFill>
                  <a:schemeClr val="dk1"/>
                </a:solidFill>
              </a:rPr>
              <a:t>Why not over the ridge farther away from </a:t>
            </a:r>
            <a:r>
              <a:rPr b="1" lang="en" sz="1500">
                <a:solidFill>
                  <a:schemeClr val="dk1"/>
                </a:solidFill>
              </a:rPr>
              <a:t>the</a:t>
            </a:r>
            <a:r>
              <a:rPr b="1" lang="en" sz="1500">
                <a:solidFill>
                  <a:schemeClr val="dk1"/>
                </a:solidFill>
              </a:rPr>
              <a:t> world’s most popular destination?</a:t>
            </a:r>
            <a:endParaRPr b="1" sz="1500">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en" sz="1500">
                <a:solidFill>
                  <a:schemeClr val="dk1"/>
                </a:solidFill>
              </a:rPr>
              <a:t>The distance from Karnak to the valley of the Kings is less than 10 kilometers.</a:t>
            </a:r>
            <a:endParaRPr b="1" sz="1500">
              <a:solidFill>
                <a:schemeClr val="dk1"/>
              </a:solidFill>
            </a:endParaRPr>
          </a:p>
        </p:txBody>
      </p:sp>
      <p:pic>
        <p:nvPicPr>
          <p:cNvPr id="117" name="Google Shape;117;p20"/>
          <p:cNvPicPr preferRelativeResize="0"/>
          <p:nvPr/>
        </p:nvPicPr>
        <p:blipFill rotWithShape="1">
          <a:blip r:embed="rId4">
            <a:alphaModFix/>
          </a:blip>
          <a:srcRect b="25774" l="79957" r="1631" t="44380"/>
          <a:stretch/>
        </p:blipFill>
        <p:spPr>
          <a:xfrm>
            <a:off x="2227700" y="3025075"/>
            <a:ext cx="1954125" cy="1979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1"/>
          <p:cNvPicPr preferRelativeResize="0"/>
          <p:nvPr/>
        </p:nvPicPr>
        <p:blipFill rotWithShape="1">
          <a:blip r:embed="rId3">
            <a:alphaModFix/>
          </a:blip>
          <a:srcRect b="23591" l="10418" r="21354" t="3436"/>
          <a:stretch/>
        </p:blipFill>
        <p:spPr>
          <a:xfrm>
            <a:off x="2890375" y="0"/>
            <a:ext cx="6238625" cy="5143500"/>
          </a:xfrm>
          <a:prstGeom prst="rect">
            <a:avLst/>
          </a:prstGeom>
          <a:noFill/>
          <a:ln>
            <a:noFill/>
          </a:ln>
        </p:spPr>
      </p:pic>
      <p:sp>
        <p:nvSpPr>
          <p:cNvPr id="123" name="Google Shape;123;p21"/>
          <p:cNvSpPr txBox="1"/>
          <p:nvPr/>
        </p:nvSpPr>
        <p:spPr>
          <a:xfrm>
            <a:off x="119575" y="239225"/>
            <a:ext cx="27708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200"/>
              <a:t>Wadi means the channel of a watercourse that is dry except during periods of rainfall.</a:t>
            </a:r>
            <a:endParaRPr b="1" sz="2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rPr lang="en" sz="1200"/>
              <a:t>The Valley of the Kings (Arabic: وادي الملوك Wādī al-Mulūk; Coptic: ϫⲏⲙⲉ, romanized: džēme[1] Late Coptic: [ˈʃɪ.mæ]), also known as the Valley of the Gates of the Kings (Arabic: وادي أبواب الملوك Wādī Abwāb al-Mulūk),[2] is a valley in Egypt where, for a period of nearly 500 years from the 16th to 11th century BC, rock-cut tombs were excavated for the pharaohs and powerful nobles of the New Kingdom (the Eighteenth to the Twentieth Dynasties of Ancient Egypt).[3][4]</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