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Roboto"/>
      <p:regular r:id="rId34"/>
      <p:bold r:id="rId35"/>
      <p:italic r:id="rId36"/>
      <p:boldItalic r:id="rId37"/>
    </p:embeddedFont>
    <p:embeddedFont>
      <p:font typeface="Bree Serif"/>
      <p:regular r:id="rId38"/>
    </p:embeddedFont>
    <p:embeddedFont>
      <p:font typeface="Special Elite"/>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SpecialElite-regular.fntdata"/><Relationship Id="rId16" Type="http://schemas.openxmlformats.org/officeDocument/2006/relationships/slide" Target="slides/slide11.xml"/><Relationship Id="rId38" Type="http://schemas.openxmlformats.org/officeDocument/2006/relationships/font" Target="fonts/BreeSerif-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lassical_planet" TargetMode="External"/><Relationship Id="rId3" Type="http://schemas.openxmlformats.org/officeDocument/2006/relationships/hyperlink" Target="https://en.wikipedia.org/wiki/Abraxas#cite_note-FOOTNOTEMead1906402-3" TargetMode="External"/><Relationship Id="rId4" Type="http://schemas.openxmlformats.org/officeDocument/2006/relationships/hyperlink" Target="https://en.wikipedia.org/wiki/Abracadabra"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2a023f1af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2a023f1af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decb0da59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fdecb0da59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rgbClr val="282829"/>
                </a:solidFill>
                <a:highlight>
                  <a:srgbClr val="FFFFFF"/>
                </a:highlight>
                <a:latin typeface="Roboto"/>
                <a:ea typeface="Roboto"/>
                <a:cs typeface="Roboto"/>
                <a:sym typeface="Roboto"/>
              </a:rPr>
              <a:t>She gave her image to the archaic anguipede Greek and Etruscan Goddesses. The Renaissance sculptor depicted Archaic Greek Echidna below, in 1555, based on ancient depictions on vases and friezes: In Greek mythology, Echidna (/ɪˈkɪdnə/; Greek: Ἔχιδνα, "She-Viper")[2] was a monster, half-woman and half-snake, who lived alone in a cave.</a:t>
            </a:r>
            <a:endParaRPr sz="1150">
              <a:solidFill>
                <a:srgbClr val="282829"/>
              </a:solidFill>
              <a:highlight>
                <a:schemeClr val="lt1"/>
              </a:highlight>
              <a:latin typeface="Roboto"/>
              <a:ea typeface="Roboto"/>
              <a:cs typeface="Roboto"/>
              <a:sym typeface="Roboto"/>
            </a:endParaRPr>
          </a:p>
          <a:p>
            <a:pPr indent="0" lvl="0" marL="0" rtl="0" algn="l">
              <a:lnSpc>
                <a:spcPct val="115000"/>
              </a:lnSpc>
              <a:spcBef>
                <a:spcPts val="1100"/>
              </a:spcBef>
              <a:spcAft>
                <a:spcPts val="1100"/>
              </a:spcAft>
              <a:buNone/>
            </a:pPr>
            <a:r>
              <a:t/>
            </a:r>
            <a:endParaRPr sz="1150">
              <a:solidFill>
                <a:srgbClr val="282829"/>
              </a:solidFill>
              <a:highlight>
                <a:srgbClr val="FFFFFF"/>
              </a:highlight>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43ec1e3399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43ec1e3399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rgbClr val="282829"/>
                </a:solidFill>
                <a:highlight>
                  <a:schemeClr val="lt1"/>
                </a:highlight>
                <a:latin typeface="Roboto"/>
                <a:ea typeface="Roboto"/>
                <a:cs typeface="Roboto"/>
                <a:sym typeface="Roboto"/>
              </a:rPr>
              <a:t>Her image appears about a century and a half before the time of Christ and contemporary Yahweh as a cock-headed anguipede, as in these post-Alexandrian Empire versions from the reign of Telephos:</a:t>
            </a:r>
            <a:endParaRPr sz="1150">
              <a:solidFill>
                <a:srgbClr val="282829"/>
              </a:solidFill>
              <a:highlight>
                <a:schemeClr val="lt1"/>
              </a:highlight>
              <a:latin typeface="Roboto"/>
              <a:ea typeface="Roboto"/>
              <a:cs typeface="Roboto"/>
              <a:sym typeface="Roboto"/>
            </a:endParaRPr>
          </a:p>
          <a:p>
            <a:pPr indent="0" lvl="0" marL="0" rtl="0" algn="l">
              <a:spcBef>
                <a:spcPts val="11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43ec1e339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43ec1e339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rPr lang="en" sz="1050">
                <a:solidFill>
                  <a:srgbClr val="202122"/>
                </a:solidFill>
                <a:highlight>
                  <a:srgbClr val="FFFFFF"/>
                </a:highlight>
              </a:rPr>
              <a:t>Abraxas The seven letters spelling its name may represent each of the </a:t>
            </a:r>
            <a:r>
              <a:rPr lang="en" sz="1050">
                <a:solidFill>
                  <a:srgbClr val="0645AD"/>
                </a:solidFill>
                <a:highlight>
                  <a:srgbClr val="FFFFFF"/>
                </a:highlight>
                <a:uFill>
                  <a:noFill/>
                </a:uFill>
                <a:hlinkClick r:id="rId2">
                  <a:extLst>
                    <a:ext uri="{A12FA001-AC4F-418D-AE19-62706E023703}">
                      <ahyp:hlinkClr val="tx"/>
                    </a:ext>
                  </a:extLst>
                </a:hlinkClick>
              </a:rPr>
              <a:t>seven classic planets</a:t>
            </a:r>
            <a:r>
              <a:rPr lang="en" sz="1050">
                <a:solidFill>
                  <a:srgbClr val="202122"/>
                </a:solidFill>
                <a:highlight>
                  <a:srgbClr val="FFFFFF"/>
                </a:highlight>
              </a:rPr>
              <a:t>.</a:t>
            </a:r>
            <a:r>
              <a:rPr baseline="30000" lang="en" sz="1400">
                <a:solidFill>
                  <a:srgbClr val="0645AD"/>
                </a:solidFill>
                <a:highlight>
                  <a:srgbClr val="FFFFFF"/>
                </a:highlight>
                <a:uFill>
                  <a:noFill/>
                </a:uFill>
                <a:hlinkClick r:id="rId3">
                  <a:extLst>
                    <a:ext uri="{A12FA001-AC4F-418D-AE19-62706E023703}">
                      <ahyp:hlinkClr val="tx"/>
                    </a:ext>
                  </a:extLst>
                </a:hlinkClick>
              </a:rPr>
              <a:t>[3]</a:t>
            </a:r>
            <a:r>
              <a:rPr lang="en" sz="1050">
                <a:solidFill>
                  <a:srgbClr val="202122"/>
                </a:solidFill>
                <a:highlight>
                  <a:srgbClr val="FFFFFF"/>
                </a:highlight>
              </a:rPr>
              <a:t> The word may be related to </a:t>
            </a:r>
            <a:r>
              <a:rPr i="1" lang="en" sz="1050">
                <a:solidFill>
                  <a:srgbClr val="0645AD"/>
                </a:solidFill>
                <a:highlight>
                  <a:srgbClr val="FFFFFF"/>
                </a:highlight>
                <a:uFill>
                  <a:noFill/>
                </a:uFill>
                <a:hlinkClick r:id="rId4">
                  <a:extLst>
                    <a:ext uri="{A12FA001-AC4F-418D-AE19-62706E023703}">
                      <ahyp:hlinkClr val="tx"/>
                    </a:ext>
                  </a:extLst>
                </a:hlinkClick>
              </a:rPr>
              <a:t>Abracadabra</a:t>
            </a:r>
            <a:r>
              <a:rPr lang="en" sz="1050">
                <a:solidFill>
                  <a:srgbClr val="202122"/>
                </a:solidFill>
                <a:highlight>
                  <a:srgbClr val="FFFFFF"/>
                </a:highlight>
              </a:rPr>
              <a:t>, although other explanations exist.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43ec1e3399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43ec1e3399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rgbClr val="282829"/>
                </a:solidFill>
                <a:highlight>
                  <a:srgbClr val="FFFFFF"/>
                </a:highlight>
                <a:latin typeface="Roboto"/>
                <a:ea typeface="Roboto"/>
                <a:cs typeface="Roboto"/>
                <a:sym typeface="Roboto"/>
              </a:rPr>
              <a:t>Abraxas, the most common kind of Anguiped, is depicted as a creature with the head of a rooster and snakes for legs, symbolism thought to be of Persian origin. Sometimes inscribed below is Iao, a form of the Tetragrammaton – the four letters used to represent the name of the God of Judaism. </a:t>
            </a:r>
            <a:endParaRPr sz="1150">
              <a:solidFill>
                <a:srgbClr val="282829"/>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 sz="1150">
                <a:solidFill>
                  <a:srgbClr val="282829"/>
                </a:solidFill>
                <a:highlight>
                  <a:srgbClr val="FFFFFF"/>
                </a:highlight>
                <a:latin typeface="Roboto"/>
                <a:ea typeface="Roboto"/>
                <a:cs typeface="Roboto"/>
                <a:sym typeface="Roboto"/>
              </a:rPr>
              <a:t>In the Talmud, people who turned away from Judaism to such cults are referred to as minim – often translated as "heretics" or "apostates".[1][2][3]</a:t>
            </a:r>
            <a:endParaRPr sz="1150">
              <a:solidFill>
                <a:srgbClr val="282829"/>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 sz="1150">
                <a:solidFill>
                  <a:srgbClr val="282829"/>
                </a:solidFill>
                <a:highlight>
                  <a:srgbClr val="FFFFFF"/>
                </a:highlight>
                <a:latin typeface="Roboto"/>
                <a:ea typeface="Roboto"/>
                <a:cs typeface="Roboto"/>
                <a:sym typeface="Roboto"/>
              </a:rPr>
              <a:t>In Graeco-Roman art, both Typhon and the giants (after around 380 BCE)[4][5][6] are often conventionally depicted as anguipeds. A common religious motif in Roman Germany and eastern Gaul depicts an equestrian Jupiter riding down an anguipedal giant.[7]</a:t>
            </a:r>
            <a:endParaRPr sz="1150">
              <a:solidFill>
                <a:srgbClr val="282829"/>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t/>
            </a:r>
            <a:endParaRPr sz="1150">
              <a:solidFill>
                <a:srgbClr val="282829"/>
              </a:solidFill>
              <a:highlight>
                <a:srgbClr val="FFFFFF"/>
              </a:highlight>
              <a:latin typeface="Roboto"/>
              <a:ea typeface="Roboto"/>
              <a:cs typeface="Roboto"/>
              <a:sym typeface="Roboto"/>
            </a:endParaRPr>
          </a:p>
          <a:p>
            <a:pPr indent="0" lvl="0" marL="0" rtl="0" algn="l">
              <a:lnSpc>
                <a:spcPct val="115000"/>
              </a:lnSpc>
              <a:spcBef>
                <a:spcPts val="1100"/>
              </a:spcBef>
              <a:spcAft>
                <a:spcPts val="1100"/>
              </a:spcAft>
              <a:buNone/>
            </a:pPr>
            <a:r>
              <a:t/>
            </a:r>
            <a:endParaRPr sz="1150">
              <a:solidFill>
                <a:srgbClr val="282829"/>
              </a:solidFill>
              <a:highlight>
                <a:srgbClr val="FFFFFF"/>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43ec1e3399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43ec1e3399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t/>
            </a:r>
            <a:endParaRPr sz="1150">
              <a:solidFill>
                <a:srgbClr val="282829"/>
              </a:solidFill>
              <a:highlight>
                <a:srgbClr val="FFFFFF"/>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43ec1e3399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43ec1e3399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100"/>
              </a:spcAft>
              <a:buNone/>
            </a:pPr>
            <a:r>
              <a:rPr lang="en" sz="1150">
                <a:solidFill>
                  <a:srgbClr val="282829"/>
                </a:solidFill>
                <a:highlight>
                  <a:srgbClr val="FFFFFF"/>
                </a:highlight>
                <a:latin typeface="Roboto"/>
                <a:ea typeface="Roboto"/>
                <a:cs typeface="Roboto"/>
                <a:sym typeface="Roboto"/>
              </a:rPr>
              <a:t>Pantheus incorporated YHWH into the All God assimilation, inscribing the name IAW / IAO on amulets for protection. Names of the supreme male deities became not just names, but talismans to ward off evil when spoken in prayers, incantations and worn as amulets. </a:t>
            </a:r>
            <a:endParaRPr sz="1150">
              <a:solidFill>
                <a:srgbClr val="282829"/>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fdecb0da59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fdecb0da59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82829"/>
                </a:solidFill>
                <a:highlight>
                  <a:srgbClr val="FFFFFF"/>
                </a:highlight>
                <a:latin typeface="Roboto"/>
                <a:ea typeface="Roboto"/>
                <a:cs typeface="Roboto"/>
                <a:sym typeface="Roboto"/>
              </a:rPr>
              <a:t>[Images of Yahweh paired with Asherah, the ancient Hebrew Love and Fertility Goddess and Tree of Life]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42a023f1a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42a023f1a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42a023f1af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42a023f1af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40159fae82_4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40159fae82_4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Amarah West Bedouin area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7a5602e415efec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7a5602e415efec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40159fae82_4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40159fae82_4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40159fae82_4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40159fae82_4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43ec1e3399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43ec1e3399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40159fae82_4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40159fae82_4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fdcfa6b32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fdcfa6b32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40159fae82_4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40159fae82_4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decb0da59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decb0da59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dcfa6b32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dcfa6b32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202122"/>
                </a:solidFill>
                <a:highlight>
                  <a:srgbClr val="FFFFFF"/>
                </a:highlight>
              </a:rPr>
              <a:t>Aten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43ec1e33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43ec1e33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43ec1e3399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43ec1e3399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90500" marR="190500" rtl="0" algn="l">
              <a:lnSpc>
                <a:spcPct val="225000"/>
              </a:lnSpc>
              <a:spcBef>
                <a:spcPts val="0"/>
              </a:spcBef>
              <a:spcAft>
                <a:spcPts val="800"/>
              </a:spcAft>
              <a:buNone/>
            </a:pPr>
            <a:r>
              <a:rPr lang="en" sz="1500">
                <a:solidFill>
                  <a:srgbClr val="202122"/>
                </a:solidFill>
              </a:rPr>
              <a:t>Belemnite shown on left of Min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7a5602e415efec8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7a5602e415efec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43ec1e3399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43ec1e3399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50">
                <a:solidFill>
                  <a:srgbClr val="282829"/>
                </a:solidFill>
                <a:highlight>
                  <a:schemeClr val="lt1"/>
                </a:highlight>
                <a:latin typeface="Roboto"/>
                <a:ea typeface="Roboto"/>
                <a:cs typeface="Roboto"/>
                <a:sym typeface="Roboto"/>
              </a:rPr>
              <a:t>The Greco Roman Hebrew Yahweh appropriated his anguipede attributes from his predecessor, also a Goddess, the Kurgan Tabiti or Api, who predated him on coins and medallions by several centuries.</a:t>
            </a:r>
            <a:endParaRPr sz="1150">
              <a:solidFill>
                <a:srgbClr val="282829"/>
              </a:solidFill>
              <a:highlight>
                <a:schemeClr val="lt1"/>
              </a:highlight>
              <a:latin typeface="Roboto"/>
              <a:ea typeface="Roboto"/>
              <a:cs typeface="Roboto"/>
              <a:sym typeface="Roboto"/>
            </a:endParaRPr>
          </a:p>
          <a:p>
            <a:pPr indent="0" lvl="0" marL="0" rtl="0" algn="l">
              <a:spcBef>
                <a:spcPts val="11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43ec1e3399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43ec1e3399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50">
                <a:solidFill>
                  <a:srgbClr val="282829"/>
                </a:solidFill>
                <a:highlight>
                  <a:schemeClr val="lt1"/>
                </a:highlight>
                <a:latin typeface="Roboto"/>
                <a:ea typeface="Roboto"/>
                <a:cs typeface="Roboto"/>
                <a:sym typeface="Roboto"/>
              </a:rPr>
              <a:t>The Greco Roman Hebrew Yahweh appropriated his anguipede attributes from his predecessor, also a Goddess, the Kurgan Tabiti or Api, who predated him on coins and medallions by several centuries.</a:t>
            </a:r>
            <a:endParaRPr sz="1150">
              <a:solidFill>
                <a:srgbClr val="282829"/>
              </a:solidFill>
              <a:highlight>
                <a:schemeClr val="lt1"/>
              </a:highlight>
              <a:latin typeface="Roboto"/>
              <a:ea typeface="Roboto"/>
              <a:cs typeface="Roboto"/>
              <a:sym typeface="Roboto"/>
            </a:endParaRPr>
          </a:p>
          <a:p>
            <a:pPr indent="0" lvl="0" marL="0" rtl="0" algn="l">
              <a:spcBef>
                <a:spcPts val="11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fdecb0da59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fdecb0da59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82829"/>
                </a:solidFill>
                <a:highlight>
                  <a:srgbClr val="FFFFFF"/>
                </a:highlight>
                <a:latin typeface="Roboto"/>
                <a:ea typeface="Roboto"/>
                <a:cs typeface="Roboto"/>
                <a:sym typeface="Roboto"/>
              </a:rPr>
              <a:t>Below are four 1st-century seal depictions of Yahweh/Jahovah from the Greco-Roman Levant in or around the purported time of Christ, showing ‘God’ with cock’s head and snake legs:</a:t>
            </a:r>
            <a:endParaRPr sz="1150">
              <a:solidFill>
                <a:srgbClr val="282829"/>
              </a:solidFill>
              <a:highlight>
                <a:srgbClr val="FFFFFF"/>
              </a:highlight>
              <a:latin typeface="Roboto"/>
              <a:ea typeface="Roboto"/>
              <a:cs typeface="Roboto"/>
              <a:sym typeface="Roboto"/>
            </a:endParaRPr>
          </a:p>
          <a:p>
            <a:pPr indent="0" lvl="0" marL="0" rtl="0" algn="l">
              <a:spcBef>
                <a:spcPts val="0"/>
              </a:spcBef>
              <a:spcAft>
                <a:spcPts val="0"/>
              </a:spcAft>
              <a:buNone/>
            </a:pPr>
            <a:r>
              <a:rPr lang="en" sz="1150">
                <a:solidFill>
                  <a:srgbClr val="282829"/>
                </a:solidFill>
                <a:highlight>
                  <a:srgbClr val="FFFFFF"/>
                </a:highlight>
                <a:latin typeface="Roboto"/>
                <a:ea typeface="Roboto"/>
                <a:cs typeface="Roboto"/>
                <a:sym typeface="Roboto"/>
              </a:rPr>
              <a:t>anguipede god</a:t>
            </a:r>
            <a:endParaRPr sz="1150">
              <a:solidFill>
                <a:srgbClr val="282829"/>
              </a:solidFill>
              <a:highlight>
                <a:srgbClr val="FFFFFF"/>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43ec1e3399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43ec1e3399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82829"/>
                </a:solidFill>
                <a:highlight>
                  <a:schemeClr val="lt1"/>
                </a:highlight>
                <a:latin typeface="Roboto"/>
                <a:ea typeface="Roboto"/>
                <a:cs typeface="Roboto"/>
                <a:sym typeface="Roboto"/>
              </a:rPr>
              <a:t>In the earliest stories, Lamia was a beautiful queen of Libya who had an affair with Zeus. Upon learning this, Zeus's wife Hera robbed Lamia of her children, the offspring of her affair with Zeus, either by kidnapping or by killing them. The loss of her children drove Lamia insane, and in vengeance and despair, Lamia snatched up any children she could find and devoured them</a:t>
            </a:r>
            <a:endParaRPr sz="1150">
              <a:solidFill>
                <a:srgbClr val="282829"/>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150">
              <a:solidFill>
                <a:srgbClr val="282829"/>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150">
                <a:solidFill>
                  <a:srgbClr val="282829"/>
                </a:solidFill>
                <a:highlight>
                  <a:schemeClr val="lt1"/>
                </a:highlight>
                <a:latin typeface="Roboto"/>
                <a:ea typeface="Roboto"/>
                <a:cs typeface="Roboto"/>
                <a:sym typeface="Roboto"/>
              </a:rPr>
              <a:t>Scylla as a maiden with a kētos tail and dog heads sprouting from her body. Detail from a red-figure bell-crater in the Louvre, 450–425 B.C. This form of Scylla was prevalent in ancient depictions, though very different from the description in Homer, where she is land-based and more dragon-like.</a:t>
            </a:r>
            <a:endParaRPr sz="1150">
              <a:solidFill>
                <a:srgbClr val="282829"/>
              </a:solidFill>
              <a:highlight>
                <a:schemeClr val="lt1"/>
              </a:highlight>
              <a:latin typeface="Roboto"/>
              <a:ea typeface="Roboto"/>
              <a:cs typeface="Roboto"/>
              <a:sym typeface="Roboto"/>
            </a:endParaRPr>
          </a:p>
          <a:p>
            <a:pPr indent="0" lvl="0" marL="0" rtl="0" algn="l">
              <a:spcBef>
                <a:spcPts val="0"/>
              </a:spcBef>
              <a:spcAft>
                <a:spcPts val="0"/>
              </a:spcAft>
              <a:buNone/>
            </a:pPr>
            <a:r>
              <a:t/>
            </a:r>
            <a:endParaRPr sz="1150">
              <a:solidFill>
                <a:srgbClr val="282829"/>
              </a:solidFill>
              <a:highlight>
                <a:schemeClr val="lt1"/>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43ec1e339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43ec1e339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50">
                <a:solidFill>
                  <a:srgbClr val="282829"/>
                </a:solidFill>
                <a:highlight>
                  <a:schemeClr val="lt1"/>
                </a:highlight>
                <a:latin typeface="Roboto"/>
                <a:ea typeface="Roboto"/>
                <a:cs typeface="Roboto"/>
                <a:sym typeface="Roboto"/>
              </a:rPr>
              <a:t>The Greco Roman Hebrew Yahweh appropriated his anguipede attributes from his predecessor, also a Goddess, the Kurgan Tabiti or Api, who predated him on coins and medallions by several centuries.</a:t>
            </a:r>
            <a:endParaRPr sz="1150">
              <a:solidFill>
                <a:srgbClr val="282829"/>
              </a:solidFill>
              <a:highlight>
                <a:schemeClr val="lt1"/>
              </a:highlight>
              <a:latin typeface="Roboto"/>
              <a:ea typeface="Roboto"/>
              <a:cs typeface="Roboto"/>
              <a:sym typeface="Roboto"/>
            </a:endParaRPr>
          </a:p>
          <a:p>
            <a:pPr indent="0" lvl="0" marL="0" rtl="0" algn="l">
              <a:spcBef>
                <a:spcPts val="11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51.jp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18.png"/><Relationship Id="rId5"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9.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1B47"/>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p:cNvPicPr preferRelativeResize="0"/>
          <p:nvPr/>
        </p:nvPicPr>
        <p:blipFill rotWithShape="1">
          <a:blip r:embed="rId4">
            <a:alphaModFix/>
          </a:blip>
          <a:srcRect b="13770" l="0" r="6638" t="2209"/>
          <a:stretch/>
        </p:blipFill>
        <p:spPr>
          <a:xfrm>
            <a:off x="0" y="0"/>
            <a:ext cx="9144001" cy="5143500"/>
          </a:xfrm>
          <a:prstGeom prst="rect">
            <a:avLst/>
          </a:prstGeom>
          <a:noFill/>
          <a:ln>
            <a:noFill/>
          </a:ln>
        </p:spPr>
      </p:pic>
      <p:sp>
        <p:nvSpPr>
          <p:cNvPr id="56" name="Google Shape;56;p13"/>
          <p:cNvSpPr txBox="1"/>
          <p:nvPr/>
        </p:nvSpPr>
        <p:spPr>
          <a:xfrm>
            <a:off x="-12" y="-2"/>
            <a:ext cx="26025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Api • Tsur</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Enlil • Nintud</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El Elyon • IHOH </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Elohim • Shaddai Tzevaot • Ehyeh  Tetragrammaton  Adonai • HaShem  Kyrios • Dominus Jehovah • Yahweh</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Allah • Huwa</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Bahá • Shiva</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Ptah • Nintud</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Om • Ahura Mazda</a:t>
            </a:r>
            <a:endParaRPr i="1" sz="2000">
              <a:latin typeface="Bree Serif"/>
              <a:ea typeface="Bree Serif"/>
              <a:cs typeface="Bree Serif"/>
              <a:sym typeface="Bree Serif"/>
            </a:endParaRPr>
          </a:p>
          <a:p>
            <a:pPr indent="0" lvl="0" marL="0" rtl="0" algn="ctr">
              <a:lnSpc>
                <a:spcPct val="115000"/>
              </a:lnSpc>
              <a:spcBef>
                <a:spcPts val="0"/>
              </a:spcBef>
              <a:spcAft>
                <a:spcPts val="0"/>
              </a:spcAft>
              <a:buClr>
                <a:schemeClr val="dk1"/>
              </a:buClr>
              <a:buSzPts val="1100"/>
              <a:buFont typeface="Arial"/>
              <a:buNone/>
            </a:pPr>
            <a:r>
              <a:rPr i="1" lang="en" sz="2000">
                <a:latin typeface="Bree Serif"/>
                <a:ea typeface="Bree Serif"/>
                <a:cs typeface="Bree Serif"/>
                <a:sym typeface="Bree Serif"/>
              </a:rPr>
              <a:t>Atum • Satnam</a:t>
            </a:r>
            <a:endParaRPr i="1" sz="2000">
              <a:latin typeface="Bree Serif"/>
              <a:ea typeface="Bree Serif"/>
              <a:cs typeface="Bree Serif"/>
              <a:sym typeface="Bree Serif"/>
            </a:endParaRPr>
          </a:p>
        </p:txBody>
      </p:sp>
      <p:sp>
        <p:nvSpPr>
          <p:cNvPr id="57" name="Google Shape;57;p13"/>
          <p:cNvSpPr txBox="1"/>
          <p:nvPr/>
        </p:nvSpPr>
        <p:spPr>
          <a:xfrm>
            <a:off x="-8835" y="-24049"/>
            <a:ext cx="26025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Api</a:t>
            </a:r>
            <a:r>
              <a:rPr i="1" lang="en" sz="2000">
                <a:solidFill>
                  <a:schemeClr val="lt1"/>
                </a:solidFill>
                <a:latin typeface="Bree Serif"/>
                <a:ea typeface="Bree Serif"/>
                <a:cs typeface="Bree Serif"/>
                <a:sym typeface="Bree Serif"/>
              </a:rPr>
              <a:t> • Tsur</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Enlil</a:t>
            </a:r>
            <a:r>
              <a:rPr i="1" lang="en" sz="2000">
                <a:solidFill>
                  <a:schemeClr val="lt1"/>
                </a:solidFill>
                <a:latin typeface="Bree Serif"/>
                <a:ea typeface="Bree Serif"/>
                <a:cs typeface="Bree Serif"/>
                <a:sym typeface="Bree Serif"/>
              </a:rPr>
              <a:t> • Nintud</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El Elyon</a:t>
            </a:r>
            <a:r>
              <a:rPr i="1" lang="en" sz="2000">
                <a:solidFill>
                  <a:schemeClr val="lt1"/>
                </a:solidFill>
                <a:latin typeface="Bree Serif"/>
                <a:ea typeface="Bree Serif"/>
                <a:cs typeface="Bree Serif"/>
                <a:sym typeface="Bree Serif"/>
              </a:rPr>
              <a:t> •</a:t>
            </a:r>
            <a:r>
              <a:rPr i="1" lang="en" sz="2000">
                <a:solidFill>
                  <a:schemeClr val="lt1"/>
                </a:solidFill>
                <a:latin typeface="Bree Serif"/>
                <a:ea typeface="Bree Serif"/>
                <a:cs typeface="Bree Serif"/>
                <a:sym typeface="Bree Serif"/>
              </a:rPr>
              <a:t> IHOH </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Elohim</a:t>
            </a:r>
            <a:r>
              <a:rPr i="1" lang="en" sz="2000">
                <a:solidFill>
                  <a:schemeClr val="lt1"/>
                </a:solidFill>
                <a:latin typeface="Bree Serif"/>
                <a:ea typeface="Bree Serif"/>
                <a:cs typeface="Bree Serif"/>
                <a:sym typeface="Bree Serif"/>
              </a:rPr>
              <a:t> • </a:t>
            </a:r>
            <a:r>
              <a:rPr i="1" lang="en" sz="2000">
                <a:solidFill>
                  <a:schemeClr val="lt1"/>
                </a:solidFill>
                <a:latin typeface="Bree Serif"/>
                <a:ea typeface="Bree Serif"/>
                <a:cs typeface="Bree Serif"/>
                <a:sym typeface="Bree Serif"/>
              </a:rPr>
              <a:t>Shaddai Tzevaot</a:t>
            </a:r>
            <a:r>
              <a:rPr i="1" lang="en" sz="2000">
                <a:solidFill>
                  <a:schemeClr val="lt1"/>
                </a:solidFill>
                <a:latin typeface="Bree Serif"/>
                <a:ea typeface="Bree Serif"/>
                <a:cs typeface="Bree Serif"/>
                <a:sym typeface="Bree Serif"/>
              </a:rPr>
              <a:t> • </a:t>
            </a:r>
            <a:r>
              <a:rPr i="1" lang="en" sz="2000">
                <a:solidFill>
                  <a:schemeClr val="lt1"/>
                </a:solidFill>
                <a:latin typeface="Bree Serif"/>
                <a:ea typeface="Bree Serif"/>
                <a:cs typeface="Bree Serif"/>
                <a:sym typeface="Bree Serif"/>
              </a:rPr>
              <a:t>Ehyeh  Tetragrammaton  Adonai • HaShem  Kyrios • Dominus Jehovah • Yahweh</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Allah • Huwa</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Bahá • Shiva</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Ptah • Nintud</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Om • Ahura Mazda</a:t>
            </a:r>
            <a:endParaRPr i="1" sz="2000">
              <a:solidFill>
                <a:schemeClr val="lt1"/>
              </a:solidFill>
              <a:latin typeface="Bree Serif"/>
              <a:ea typeface="Bree Serif"/>
              <a:cs typeface="Bree Serif"/>
              <a:sym typeface="Bree Serif"/>
            </a:endParaRPr>
          </a:p>
          <a:p>
            <a:pPr indent="0" lvl="0" marL="0" rtl="0" algn="ctr">
              <a:lnSpc>
                <a:spcPct val="115000"/>
              </a:lnSpc>
              <a:spcBef>
                <a:spcPts val="0"/>
              </a:spcBef>
              <a:spcAft>
                <a:spcPts val="0"/>
              </a:spcAft>
              <a:buNone/>
            </a:pPr>
            <a:r>
              <a:rPr i="1" lang="en" sz="2000">
                <a:solidFill>
                  <a:schemeClr val="lt1"/>
                </a:solidFill>
                <a:latin typeface="Bree Serif"/>
                <a:ea typeface="Bree Serif"/>
                <a:cs typeface="Bree Serif"/>
                <a:sym typeface="Bree Serif"/>
              </a:rPr>
              <a:t>Atum • Satnam</a:t>
            </a:r>
            <a:endParaRPr i="1" sz="2000">
              <a:solidFill>
                <a:schemeClr val="lt1"/>
              </a:solidFill>
              <a:latin typeface="Bree Serif"/>
              <a:ea typeface="Bree Serif"/>
              <a:cs typeface="Bree Serif"/>
              <a:sym typeface="Bree Serif"/>
            </a:endParaRPr>
          </a:p>
        </p:txBody>
      </p:sp>
      <p:sp>
        <p:nvSpPr>
          <p:cNvPr id="58" name="Google Shape;58;p13"/>
          <p:cNvSpPr txBox="1"/>
          <p:nvPr/>
        </p:nvSpPr>
        <p:spPr>
          <a:xfrm>
            <a:off x="6411361" y="19944"/>
            <a:ext cx="2752500" cy="1186800"/>
          </a:xfrm>
          <a:prstGeom prst="rect">
            <a:avLst/>
          </a:prstGeom>
          <a:noFill/>
          <a:ln>
            <a:noFill/>
          </a:ln>
        </p:spPr>
        <p:txBody>
          <a:bodyPr anchorCtr="0" anchor="t" bIns="91425" lIns="91425" spcFirstLastPara="1" rIns="91425" wrap="square" tIns="91425">
            <a:spAutoFit/>
          </a:bodyPr>
          <a:lstStyle/>
          <a:p>
            <a:pPr indent="0" lvl="0" marL="0" rtl="0" algn="r">
              <a:lnSpc>
                <a:spcPct val="70000"/>
              </a:lnSpc>
              <a:spcBef>
                <a:spcPts val="0"/>
              </a:spcBef>
              <a:spcAft>
                <a:spcPts val="0"/>
              </a:spcAft>
              <a:buNone/>
            </a:pPr>
            <a:r>
              <a:rPr b="1" lang="en" sz="3100">
                <a:solidFill>
                  <a:srgbClr val="CCCCCC"/>
                </a:solidFill>
              </a:rPr>
              <a:t>JAME</a:t>
            </a:r>
            <a:r>
              <a:rPr b="1" lang="en" sz="3100">
                <a:solidFill>
                  <a:srgbClr val="FFFFFF"/>
                </a:solidFill>
              </a:rPr>
              <a:t>S</a:t>
            </a:r>
            <a:endParaRPr b="1" sz="3100">
              <a:solidFill>
                <a:srgbClr val="FFFFFF"/>
              </a:solidFill>
            </a:endParaRPr>
          </a:p>
          <a:p>
            <a:pPr indent="0" lvl="0" marL="0" rtl="0" algn="r">
              <a:lnSpc>
                <a:spcPct val="70000"/>
              </a:lnSpc>
              <a:spcBef>
                <a:spcPts val="0"/>
              </a:spcBef>
              <a:spcAft>
                <a:spcPts val="0"/>
              </a:spcAft>
              <a:buNone/>
            </a:pPr>
            <a:r>
              <a:rPr b="1" lang="en" sz="3100">
                <a:solidFill>
                  <a:srgbClr val="FFFFFF"/>
                </a:solidFill>
              </a:rPr>
              <a:t>TRUE</a:t>
            </a:r>
            <a:endParaRPr b="1" sz="3100">
              <a:solidFill>
                <a:srgbClr val="FFFFFF"/>
              </a:solidFill>
            </a:endParaRPr>
          </a:p>
          <a:p>
            <a:pPr indent="0" lvl="0" marL="0" rtl="0" algn="r">
              <a:lnSpc>
                <a:spcPct val="70000"/>
              </a:lnSpc>
              <a:spcBef>
                <a:spcPts val="0"/>
              </a:spcBef>
              <a:spcAft>
                <a:spcPts val="0"/>
              </a:spcAft>
              <a:buNone/>
            </a:pPr>
            <a:r>
              <a:rPr b="1" lang="en" sz="3100">
                <a:solidFill>
                  <a:srgbClr val="6D9EEB"/>
                </a:solidFill>
              </a:rPr>
              <a:t>LIV</a:t>
            </a:r>
            <a:r>
              <a:rPr b="1" lang="en" sz="3100">
                <a:solidFill>
                  <a:srgbClr val="FFFFFF"/>
                </a:solidFill>
              </a:rPr>
              <a:t>E</a:t>
            </a:r>
            <a:endParaRPr b="1" sz="31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0"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b="24992" l="0" r="0" t="0"/>
          <a:stretch/>
        </p:blipFill>
        <p:spPr>
          <a:xfrm>
            <a:off x="0" y="0"/>
            <a:ext cx="9144000" cy="5143500"/>
          </a:xfrm>
          <a:prstGeom prst="rect">
            <a:avLst/>
          </a:prstGeom>
          <a:noFill/>
          <a:ln>
            <a:noFill/>
          </a:ln>
        </p:spPr>
      </p:pic>
      <p:pic>
        <p:nvPicPr>
          <p:cNvPr id="122" name="Google Shape;122;p22"/>
          <p:cNvPicPr preferRelativeResize="0"/>
          <p:nvPr/>
        </p:nvPicPr>
        <p:blipFill>
          <a:blip r:embed="rId4">
            <a:alphaModFix/>
          </a:blip>
          <a:stretch>
            <a:fillRect/>
          </a:stretch>
        </p:blipFill>
        <p:spPr>
          <a:xfrm>
            <a:off x="7301293" y="-23250"/>
            <a:ext cx="1842715"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3"/>
          <p:cNvPicPr preferRelativeResize="0"/>
          <p:nvPr/>
        </p:nvPicPr>
        <p:blipFill rotWithShape="1">
          <a:blip r:embed="rId3">
            <a:alphaModFix/>
          </a:blip>
          <a:srcRect b="0" l="37554" r="0" t="0"/>
          <a:stretch/>
        </p:blipFill>
        <p:spPr>
          <a:xfrm>
            <a:off x="3434050" y="0"/>
            <a:ext cx="5709950" cy="5143500"/>
          </a:xfrm>
          <a:prstGeom prst="rect">
            <a:avLst/>
          </a:prstGeom>
          <a:noFill/>
          <a:ln>
            <a:noFill/>
          </a:ln>
        </p:spPr>
      </p:pic>
      <p:pic>
        <p:nvPicPr>
          <p:cNvPr id="128" name="Google Shape;128;p23"/>
          <p:cNvPicPr preferRelativeResize="0"/>
          <p:nvPr/>
        </p:nvPicPr>
        <p:blipFill>
          <a:blip r:embed="rId4">
            <a:alphaModFix/>
          </a:blip>
          <a:stretch>
            <a:fillRect/>
          </a:stretch>
        </p:blipFill>
        <p:spPr>
          <a:xfrm>
            <a:off x="3" y="0"/>
            <a:ext cx="3434039"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4"/>
          <p:cNvPicPr preferRelativeResize="0"/>
          <p:nvPr/>
        </p:nvPicPr>
        <p:blipFill>
          <a:blip r:embed="rId3">
            <a:alphaModFix/>
          </a:blip>
          <a:stretch>
            <a:fillRect/>
          </a:stretch>
        </p:blipFill>
        <p:spPr>
          <a:xfrm>
            <a:off x="6957927" y="775600"/>
            <a:ext cx="2010725" cy="3592300"/>
          </a:xfrm>
          <a:prstGeom prst="rect">
            <a:avLst/>
          </a:prstGeom>
          <a:noFill/>
          <a:ln>
            <a:noFill/>
          </a:ln>
        </p:spPr>
      </p:pic>
      <p:pic>
        <p:nvPicPr>
          <p:cNvPr id="134" name="Google Shape;134;p24"/>
          <p:cNvPicPr preferRelativeResize="0"/>
          <p:nvPr/>
        </p:nvPicPr>
        <p:blipFill>
          <a:blip r:embed="rId4">
            <a:alphaModFix/>
          </a:blip>
          <a:stretch>
            <a:fillRect/>
          </a:stretch>
        </p:blipFill>
        <p:spPr>
          <a:xfrm>
            <a:off x="356675" y="306150"/>
            <a:ext cx="3466800" cy="4531199"/>
          </a:xfrm>
          <a:prstGeom prst="rect">
            <a:avLst/>
          </a:prstGeom>
          <a:noFill/>
          <a:ln>
            <a:noFill/>
          </a:ln>
        </p:spPr>
      </p:pic>
      <p:sp>
        <p:nvSpPr>
          <p:cNvPr id="135" name="Google Shape;135;p24"/>
          <p:cNvSpPr txBox="1"/>
          <p:nvPr/>
        </p:nvSpPr>
        <p:spPr>
          <a:xfrm>
            <a:off x="4298725" y="1275675"/>
            <a:ext cx="2598000" cy="1655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400">
                <a:solidFill>
                  <a:srgbClr val="202122"/>
                </a:solidFill>
                <a:highlight>
                  <a:srgbClr val="FFFFFF"/>
                </a:highlight>
              </a:rPr>
              <a:t>Enter </a:t>
            </a:r>
            <a:r>
              <a:rPr b="1" lang="en" sz="2400">
                <a:solidFill>
                  <a:srgbClr val="202122"/>
                </a:solidFill>
                <a:highlight>
                  <a:srgbClr val="FFFFFF"/>
                </a:highlight>
              </a:rPr>
              <a:t>Abraxas</a:t>
            </a:r>
            <a:endParaRPr b="1" sz="2400">
              <a:solidFill>
                <a:srgbClr val="202122"/>
              </a:solidFill>
              <a:highlight>
                <a:srgbClr val="FFFFFF"/>
              </a:highlight>
            </a:endParaRPr>
          </a:p>
          <a:p>
            <a:pPr indent="0" lvl="0" marL="0" rtl="0" algn="ctr">
              <a:lnSpc>
                <a:spcPct val="115000"/>
              </a:lnSpc>
              <a:spcBef>
                <a:spcPts val="1100"/>
              </a:spcBef>
              <a:spcAft>
                <a:spcPts val="1100"/>
              </a:spcAft>
              <a:buClr>
                <a:schemeClr val="dk1"/>
              </a:buClr>
              <a:buSzPts val="1100"/>
              <a:buFont typeface="Arial"/>
              <a:buNone/>
            </a:pPr>
            <a:r>
              <a:rPr lang="en" sz="1050">
                <a:solidFill>
                  <a:srgbClr val="202122"/>
                </a:solidFill>
                <a:highlight>
                  <a:srgbClr val="FFFFFF"/>
                </a:highlight>
              </a:rPr>
              <a:t>Abraxas The seven letters spelling its name may represent each of the seven classic planets. The word may be related to Abracadabra, although other explanations exist.</a:t>
            </a:r>
            <a:endParaRPr sz="1050">
              <a:solidFill>
                <a:srgbClr val="202122"/>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25"/>
          <p:cNvSpPr txBox="1"/>
          <p:nvPr/>
        </p:nvSpPr>
        <p:spPr>
          <a:xfrm>
            <a:off x="4204625" y="550475"/>
            <a:ext cx="43779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500"/>
              </a:spcAft>
              <a:buNone/>
            </a:pPr>
            <a:r>
              <a:rPr lang="en" sz="1800">
                <a:highlight>
                  <a:srgbClr val="FFFFFF"/>
                </a:highlight>
              </a:rPr>
              <a:t>Abraxas was the birth of textual sigils and letters representing incarnations of God. Capacitors.</a:t>
            </a:r>
            <a:endParaRPr sz="1800">
              <a:highlight>
                <a:srgbClr val="FFFFFF"/>
              </a:highlight>
            </a:endParaRPr>
          </a:p>
        </p:txBody>
      </p:sp>
      <p:pic>
        <p:nvPicPr>
          <p:cNvPr id="141" name="Google Shape;141;p25"/>
          <p:cNvPicPr preferRelativeResize="0"/>
          <p:nvPr/>
        </p:nvPicPr>
        <p:blipFill>
          <a:blip r:embed="rId3">
            <a:alphaModFix/>
          </a:blip>
          <a:stretch>
            <a:fillRect/>
          </a:stretch>
        </p:blipFill>
        <p:spPr>
          <a:xfrm>
            <a:off x="4755350" y="2132629"/>
            <a:ext cx="3888400" cy="2756341"/>
          </a:xfrm>
          <a:prstGeom prst="rect">
            <a:avLst/>
          </a:prstGeom>
          <a:noFill/>
          <a:ln>
            <a:noFill/>
          </a:ln>
        </p:spPr>
      </p:pic>
      <p:pic>
        <p:nvPicPr>
          <p:cNvPr id="142" name="Google Shape;142;p25"/>
          <p:cNvPicPr preferRelativeResize="0"/>
          <p:nvPr/>
        </p:nvPicPr>
        <p:blipFill>
          <a:blip r:embed="rId4">
            <a:alphaModFix/>
          </a:blip>
          <a:stretch>
            <a:fillRect/>
          </a:stretch>
        </p:blipFill>
        <p:spPr>
          <a:xfrm>
            <a:off x="178375" y="254524"/>
            <a:ext cx="3531000" cy="4634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26"/>
          <p:cNvSpPr txBox="1"/>
          <p:nvPr/>
        </p:nvSpPr>
        <p:spPr>
          <a:xfrm>
            <a:off x="1877700" y="4062350"/>
            <a:ext cx="53886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50">
                <a:highlight>
                  <a:srgbClr val="FFFFFF"/>
                </a:highlight>
              </a:rPr>
              <a:t>The Birth of Yahweh</a:t>
            </a:r>
            <a:endParaRPr sz="3050">
              <a:highlight>
                <a:srgbClr val="FFFFFF"/>
              </a:highlight>
            </a:endParaRPr>
          </a:p>
          <a:p>
            <a:pPr indent="0" lvl="0" marL="0" rtl="0" algn="ctr">
              <a:spcBef>
                <a:spcPts val="0"/>
              </a:spcBef>
              <a:spcAft>
                <a:spcPts val="0"/>
              </a:spcAft>
              <a:buNone/>
            </a:pPr>
            <a:r>
              <a:rPr lang="en" sz="3050">
                <a:highlight>
                  <a:srgbClr val="FFFFFF"/>
                </a:highlight>
              </a:rPr>
              <a:t>The All God</a:t>
            </a:r>
            <a:endParaRPr sz="3050">
              <a:highlight>
                <a:srgbClr val="FFFFFF"/>
              </a:highlight>
            </a:endParaRPr>
          </a:p>
        </p:txBody>
      </p:sp>
      <p:pic>
        <p:nvPicPr>
          <p:cNvPr id="148" name="Google Shape;148;p26"/>
          <p:cNvPicPr preferRelativeResize="0"/>
          <p:nvPr/>
        </p:nvPicPr>
        <p:blipFill>
          <a:blip r:embed="rId3">
            <a:alphaModFix/>
          </a:blip>
          <a:stretch>
            <a:fillRect/>
          </a:stretch>
        </p:blipFill>
        <p:spPr>
          <a:xfrm>
            <a:off x="4499120" y="196587"/>
            <a:ext cx="4457708" cy="3865775"/>
          </a:xfrm>
          <a:prstGeom prst="rect">
            <a:avLst/>
          </a:prstGeom>
          <a:noFill/>
          <a:ln>
            <a:noFill/>
          </a:ln>
        </p:spPr>
      </p:pic>
      <p:pic>
        <p:nvPicPr>
          <p:cNvPr id="149" name="Google Shape;149;p26"/>
          <p:cNvPicPr preferRelativeResize="0"/>
          <p:nvPr/>
        </p:nvPicPr>
        <p:blipFill>
          <a:blip r:embed="rId4">
            <a:alphaModFix/>
          </a:blip>
          <a:stretch>
            <a:fillRect/>
          </a:stretch>
        </p:blipFill>
        <p:spPr>
          <a:xfrm>
            <a:off x="256949" y="132650"/>
            <a:ext cx="3376109" cy="3865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3" name="Shape 153"/>
        <p:cNvGrpSpPr/>
        <p:nvPr/>
      </p:nvGrpSpPr>
      <p:grpSpPr>
        <a:xfrm>
          <a:off x="0" y="0"/>
          <a:ext cx="0" cy="0"/>
          <a:chOff x="0" y="0"/>
          <a:chExt cx="0" cy="0"/>
        </a:xfrm>
      </p:grpSpPr>
      <p:pic>
        <p:nvPicPr>
          <p:cNvPr id="154" name="Google Shape;154;p27"/>
          <p:cNvPicPr preferRelativeResize="0"/>
          <p:nvPr/>
        </p:nvPicPr>
        <p:blipFill rotWithShape="1">
          <a:blip r:embed="rId3">
            <a:alphaModFix/>
          </a:blip>
          <a:srcRect b="7648" l="10529" r="12327" t="7648"/>
          <a:stretch/>
        </p:blipFill>
        <p:spPr>
          <a:xfrm>
            <a:off x="322500" y="664050"/>
            <a:ext cx="2437050" cy="3570526"/>
          </a:xfrm>
          <a:prstGeom prst="rect">
            <a:avLst/>
          </a:prstGeom>
          <a:noFill/>
          <a:ln>
            <a:noFill/>
          </a:ln>
        </p:spPr>
      </p:pic>
      <p:pic>
        <p:nvPicPr>
          <p:cNvPr id="155" name="Google Shape;155;p27"/>
          <p:cNvPicPr preferRelativeResize="0"/>
          <p:nvPr/>
        </p:nvPicPr>
        <p:blipFill>
          <a:blip r:embed="rId4">
            <a:alphaModFix/>
          </a:blip>
          <a:stretch>
            <a:fillRect/>
          </a:stretch>
        </p:blipFill>
        <p:spPr>
          <a:xfrm>
            <a:off x="5566000" y="376938"/>
            <a:ext cx="3486150" cy="3857625"/>
          </a:xfrm>
          <a:prstGeom prst="rect">
            <a:avLst/>
          </a:prstGeom>
          <a:noFill/>
          <a:ln>
            <a:noFill/>
          </a:ln>
        </p:spPr>
      </p:pic>
      <p:pic>
        <p:nvPicPr>
          <p:cNvPr id="156" name="Google Shape;156;p27"/>
          <p:cNvPicPr preferRelativeResize="0"/>
          <p:nvPr/>
        </p:nvPicPr>
        <p:blipFill>
          <a:blip r:embed="rId5">
            <a:alphaModFix/>
          </a:blip>
          <a:stretch>
            <a:fillRect/>
          </a:stretch>
        </p:blipFill>
        <p:spPr>
          <a:xfrm>
            <a:off x="3669762" y="2980582"/>
            <a:ext cx="1579475" cy="1927500"/>
          </a:xfrm>
          <a:prstGeom prst="rect">
            <a:avLst/>
          </a:prstGeom>
          <a:noFill/>
          <a:ln>
            <a:noFill/>
          </a:ln>
        </p:spPr>
      </p:pic>
      <p:sp>
        <p:nvSpPr>
          <p:cNvPr id="157" name="Google Shape;157;p27"/>
          <p:cNvSpPr txBox="1"/>
          <p:nvPr/>
        </p:nvSpPr>
        <p:spPr>
          <a:xfrm>
            <a:off x="1561050" y="539850"/>
            <a:ext cx="57969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rPr>
              <a:t>The Birth of </a:t>
            </a:r>
            <a:endParaRPr b="1" sz="2400">
              <a:solidFill>
                <a:schemeClr val="lt1"/>
              </a:solidFill>
            </a:endParaRPr>
          </a:p>
          <a:p>
            <a:pPr indent="0" lvl="0" marL="0" rtl="0" algn="ctr">
              <a:spcBef>
                <a:spcPts val="0"/>
              </a:spcBef>
              <a:spcAft>
                <a:spcPts val="0"/>
              </a:spcAft>
              <a:buNone/>
            </a:pPr>
            <a:r>
              <a:rPr b="1" lang="en" sz="2400">
                <a:solidFill>
                  <a:schemeClr val="lt1"/>
                </a:solidFill>
              </a:rPr>
              <a:t>Yahweh</a:t>
            </a:r>
            <a:endParaRPr b="1" sz="2400">
              <a:solidFill>
                <a:schemeClr val="lt1"/>
              </a:solidFill>
            </a:endParaRPr>
          </a:p>
          <a:p>
            <a:pPr indent="0" lvl="0" marL="0" rtl="0" algn="ctr">
              <a:spcBef>
                <a:spcPts val="0"/>
              </a:spcBef>
              <a:spcAft>
                <a:spcPts val="0"/>
              </a:spcAft>
              <a:buNone/>
            </a:pPr>
            <a:r>
              <a:t/>
            </a:r>
            <a:endParaRPr b="1" sz="2400">
              <a:solidFill>
                <a:schemeClr val="lt1"/>
              </a:solidFill>
            </a:endParaRPr>
          </a:p>
          <a:p>
            <a:pPr indent="0" lvl="0" marL="0" rtl="0" algn="ctr">
              <a:spcBef>
                <a:spcPts val="0"/>
              </a:spcBef>
              <a:spcAft>
                <a:spcPts val="0"/>
              </a:spcAft>
              <a:buNone/>
            </a:pPr>
            <a:r>
              <a:rPr b="1" lang="en" sz="2400">
                <a:solidFill>
                  <a:schemeClr val="lt1"/>
                </a:solidFill>
              </a:rPr>
              <a:t>The All-God</a:t>
            </a:r>
            <a:endParaRPr b="1" sz="2400">
              <a:solidFill>
                <a:schemeClr val="lt1"/>
              </a:solidFill>
            </a:endParaRPr>
          </a:p>
          <a:p>
            <a:pPr indent="0" lvl="0" marL="0" rtl="0" algn="ctr">
              <a:spcBef>
                <a:spcPts val="0"/>
              </a:spcBef>
              <a:spcAft>
                <a:spcPts val="0"/>
              </a:spcAft>
              <a:buNone/>
            </a:pPr>
            <a:r>
              <a:t/>
            </a:r>
            <a:endParaRPr b="1" sz="24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pic>
        <p:nvPicPr>
          <p:cNvPr id="162" name="Google Shape;162;p28"/>
          <p:cNvPicPr preferRelativeResize="0"/>
          <p:nvPr/>
        </p:nvPicPr>
        <p:blipFill rotWithShape="1">
          <a:blip r:embed="rId3">
            <a:alphaModFix/>
          </a:blip>
          <a:srcRect b="0" l="29908" r="0" t="0"/>
          <a:stretch/>
        </p:blipFill>
        <p:spPr>
          <a:xfrm>
            <a:off x="869767" y="0"/>
            <a:ext cx="7314932"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6" name="Shape 166"/>
        <p:cNvGrpSpPr/>
        <p:nvPr/>
      </p:nvGrpSpPr>
      <p:grpSpPr>
        <a:xfrm>
          <a:off x="0" y="0"/>
          <a:ext cx="0" cy="0"/>
          <a:chOff x="0" y="0"/>
          <a:chExt cx="0" cy="0"/>
        </a:xfrm>
      </p:grpSpPr>
      <p:sp>
        <p:nvSpPr>
          <p:cNvPr id="167" name="Google Shape;167;p29"/>
          <p:cNvSpPr txBox="1"/>
          <p:nvPr/>
        </p:nvSpPr>
        <p:spPr>
          <a:xfrm>
            <a:off x="75"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Special Elite"/>
                <a:ea typeface="Special Elite"/>
                <a:cs typeface="Special Elite"/>
                <a:sym typeface="Special Elite"/>
              </a:rPr>
              <a:t>The Secret Name of God</a:t>
            </a:r>
            <a:endParaRPr sz="4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YHWH</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Adonai</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El</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Elohim</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Shaddai</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Clr>
                <a:schemeClr val="dk1"/>
              </a:buClr>
              <a:buSzPts val="1100"/>
              <a:buFont typeface="Arial"/>
              <a:buNone/>
            </a:pPr>
            <a:r>
              <a:rPr lang="en" sz="1800">
                <a:solidFill>
                  <a:schemeClr val="lt1"/>
                </a:solidFill>
                <a:latin typeface="Special Elite"/>
                <a:ea typeface="Special Elite"/>
                <a:cs typeface="Special Elite"/>
                <a:sym typeface="Special Elite"/>
              </a:rPr>
              <a:t>Tzevaot</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Ehyeh</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Adonai (hebrew for lord)</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HaShem (THE Name)</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Kurios (greek for lord)</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Dominus (latin for lord)</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1300 Jehovah</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1800">
                <a:solidFill>
                  <a:schemeClr val="lt1"/>
                </a:solidFill>
                <a:latin typeface="Special Elite"/>
                <a:ea typeface="Special Elite"/>
                <a:cs typeface="Special Elite"/>
                <a:sym typeface="Special Elite"/>
              </a:rPr>
              <a:t>Yahweh</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t/>
            </a:r>
            <a:endParaRPr sz="1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t/>
            </a:r>
            <a:endParaRPr sz="1800">
              <a:solidFill>
                <a:schemeClr val="lt1"/>
              </a:solidFill>
              <a:latin typeface="Special Elite"/>
              <a:ea typeface="Special Elite"/>
              <a:cs typeface="Special Elite"/>
              <a:sym typeface="Special Elit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1" name="Shape 171"/>
        <p:cNvGrpSpPr/>
        <p:nvPr/>
      </p:nvGrpSpPr>
      <p:grpSpPr>
        <a:xfrm>
          <a:off x="0" y="0"/>
          <a:ext cx="0" cy="0"/>
          <a:chOff x="0" y="0"/>
          <a:chExt cx="0" cy="0"/>
        </a:xfrm>
      </p:grpSpPr>
      <p:sp>
        <p:nvSpPr>
          <p:cNvPr id="172" name="Google Shape;172;p30"/>
          <p:cNvSpPr txBox="1"/>
          <p:nvPr/>
        </p:nvSpPr>
        <p:spPr>
          <a:xfrm>
            <a:off x="75" y="-75"/>
            <a:ext cx="9144000" cy="31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Special Elite"/>
                <a:ea typeface="Special Elite"/>
                <a:cs typeface="Special Elite"/>
                <a:sym typeface="Special Elite"/>
              </a:rPr>
              <a:t>Elohim</a:t>
            </a:r>
            <a:endParaRPr sz="4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4800">
                <a:solidFill>
                  <a:schemeClr val="lt1"/>
                </a:solidFill>
                <a:latin typeface="Special Elite"/>
                <a:ea typeface="Special Elite"/>
                <a:cs typeface="Special Elite"/>
                <a:sym typeface="Special Elite"/>
              </a:rPr>
              <a:t>אֱלֹהִים</a:t>
            </a:r>
            <a:endParaRPr sz="48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rPr lang="en" sz="4800">
                <a:solidFill>
                  <a:schemeClr val="lt1"/>
                </a:solidFill>
                <a:latin typeface="Special Elite"/>
                <a:ea typeface="Special Elite"/>
                <a:cs typeface="Special Elite"/>
                <a:sym typeface="Special Elite"/>
              </a:rPr>
              <a:t>Yoked to a singular spirit </a:t>
            </a:r>
            <a:r>
              <a:rPr lang="en" sz="4800">
                <a:solidFill>
                  <a:schemeClr val="lt1"/>
                </a:solidFill>
                <a:latin typeface="Special Elite"/>
                <a:ea typeface="Special Elite"/>
                <a:cs typeface="Special Elite"/>
                <a:sym typeface="Special Elite"/>
              </a:rPr>
              <a:t>over</a:t>
            </a:r>
            <a:r>
              <a:rPr lang="en" sz="4800">
                <a:solidFill>
                  <a:schemeClr val="lt1"/>
                </a:solidFill>
                <a:latin typeface="Special Elite"/>
                <a:ea typeface="Special Elite"/>
                <a:cs typeface="Special Elite"/>
                <a:sym typeface="Special Elite"/>
              </a:rPr>
              <a:t> the waters</a:t>
            </a:r>
            <a:endParaRPr sz="4800">
              <a:solidFill>
                <a:schemeClr val="lt1"/>
              </a:solidFill>
              <a:latin typeface="Special Elite"/>
              <a:ea typeface="Special Elite"/>
              <a:cs typeface="Special Elite"/>
              <a:sym typeface="Special Elite"/>
            </a:endParaRPr>
          </a:p>
        </p:txBody>
      </p:sp>
      <p:pic>
        <p:nvPicPr>
          <p:cNvPr id="173" name="Google Shape;173;p30"/>
          <p:cNvPicPr preferRelativeResize="0"/>
          <p:nvPr/>
        </p:nvPicPr>
        <p:blipFill>
          <a:blip r:embed="rId3">
            <a:alphaModFix/>
          </a:blip>
          <a:stretch>
            <a:fillRect/>
          </a:stretch>
        </p:blipFill>
        <p:spPr>
          <a:xfrm>
            <a:off x="3182650" y="3233900"/>
            <a:ext cx="2778839" cy="1736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5411241" y="563774"/>
            <a:ext cx="3195133" cy="4503276"/>
          </a:xfrm>
          <a:prstGeom prst="rect">
            <a:avLst/>
          </a:prstGeom>
          <a:noFill/>
          <a:ln>
            <a:noFill/>
          </a:ln>
        </p:spPr>
      </p:pic>
      <p:pic>
        <p:nvPicPr>
          <p:cNvPr id="179" name="Google Shape;179;p31"/>
          <p:cNvPicPr preferRelativeResize="0"/>
          <p:nvPr/>
        </p:nvPicPr>
        <p:blipFill rotWithShape="1">
          <a:blip r:embed="rId4">
            <a:alphaModFix/>
          </a:blip>
          <a:srcRect b="6893" l="0" r="4861" t="22108"/>
          <a:stretch/>
        </p:blipFill>
        <p:spPr>
          <a:xfrm>
            <a:off x="444550" y="563775"/>
            <a:ext cx="4290374" cy="4436776"/>
          </a:xfrm>
          <a:prstGeom prst="rect">
            <a:avLst/>
          </a:prstGeom>
          <a:noFill/>
          <a:ln>
            <a:noFill/>
          </a:ln>
        </p:spPr>
      </p:pic>
      <p:sp>
        <p:nvSpPr>
          <p:cNvPr id="180" name="Google Shape;180;p31"/>
          <p:cNvSpPr txBox="1"/>
          <p:nvPr/>
        </p:nvSpPr>
        <p:spPr>
          <a:xfrm>
            <a:off x="4572000" y="0"/>
            <a:ext cx="4572000" cy="461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rPr>
              <a:t>Ramses II - 1304–1237 BC</a:t>
            </a:r>
            <a:endParaRPr b="1" sz="1800">
              <a:solidFill>
                <a:schemeClr val="lt1"/>
              </a:solidFill>
            </a:endParaRPr>
          </a:p>
        </p:txBody>
      </p:sp>
      <p:sp>
        <p:nvSpPr>
          <p:cNvPr id="181" name="Google Shape;181;p31"/>
          <p:cNvSpPr txBox="1"/>
          <p:nvPr/>
        </p:nvSpPr>
        <p:spPr>
          <a:xfrm>
            <a:off x="0" y="0"/>
            <a:ext cx="4572000" cy="461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rPr>
              <a:t>Amenhotep</a:t>
            </a:r>
            <a:r>
              <a:rPr b="1" lang="en" sz="1800">
                <a:solidFill>
                  <a:schemeClr val="lt1"/>
                </a:solidFill>
              </a:rPr>
              <a:t> III - 1396–1358 BC</a:t>
            </a:r>
            <a:endParaRPr b="1" sz="1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22940" l="26837" r="36440" t="19041"/>
          <a:stretch/>
        </p:blipFill>
        <p:spPr>
          <a:xfrm>
            <a:off x="0" y="504550"/>
            <a:ext cx="4046976" cy="3996211"/>
          </a:xfrm>
          <a:prstGeom prst="rect">
            <a:avLst/>
          </a:prstGeom>
          <a:noFill/>
          <a:ln>
            <a:noFill/>
          </a:ln>
        </p:spPr>
      </p:pic>
      <p:pic>
        <p:nvPicPr>
          <p:cNvPr id="64" name="Google Shape;64;p14"/>
          <p:cNvPicPr preferRelativeResize="0"/>
          <p:nvPr/>
        </p:nvPicPr>
        <p:blipFill>
          <a:blip r:embed="rId4">
            <a:alphaModFix/>
          </a:blip>
          <a:stretch>
            <a:fillRect/>
          </a:stretch>
        </p:blipFill>
        <p:spPr>
          <a:xfrm>
            <a:off x="4046975" y="0"/>
            <a:ext cx="5079994"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2"/>
          <p:cNvPicPr preferRelativeResize="0"/>
          <p:nvPr/>
        </p:nvPicPr>
        <p:blipFill rotWithShape="1">
          <a:blip r:embed="rId3">
            <a:alphaModFix/>
          </a:blip>
          <a:srcRect b="0" l="10443" r="10435" t="0"/>
          <a:stretch/>
        </p:blipFill>
        <p:spPr>
          <a:xfrm>
            <a:off x="3190924" y="15550"/>
            <a:ext cx="5953075" cy="5143500"/>
          </a:xfrm>
          <a:prstGeom prst="rect">
            <a:avLst/>
          </a:prstGeom>
          <a:noFill/>
          <a:ln>
            <a:noFill/>
          </a:ln>
        </p:spPr>
      </p:pic>
      <p:pic>
        <p:nvPicPr>
          <p:cNvPr id="187" name="Google Shape;187;p32"/>
          <p:cNvPicPr preferRelativeResize="0"/>
          <p:nvPr/>
        </p:nvPicPr>
        <p:blipFill>
          <a:blip r:embed="rId4">
            <a:alphaModFix/>
          </a:blip>
          <a:stretch>
            <a:fillRect/>
          </a:stretch>
        </p:blipFill>
        <p:spPr>
          <a:xfrm>
            <a:off x="0" y="1935250"/>
            <a:ext cx="3190925" cy="3246750"/>
          </a:xfrm>
          <a:prstGeom prst="rect">
            <a:avLst/>
          </a:prstGeom>
          <a:noFill/>
          <a:ln>
            <a:noFill/>
          </a:ln>
        </p:spPr>
      </p:pic>
      <p:sp>
        <p:nvSpPr>
          <p:cNvPr id="188" name="Google Shape;188;p32"/>
          <p:cNvSpPr txBox="1"/>
          <p:nvPr/>
        </p:nvSpPr>
        <p:spPr>
          <a:xfrm>
            <a:off x="127000" y="119050"/>
            <a:ext cx="3063900" cy="163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900"/>
              <a:t>The Land of the Shasu of Yhw</a:t>
            </a:r>
            <a:endParaRPr b="1" sz="2900"/>
          </a:p>
          <a:p>
            <a:pPr indent="0" lvl="0" marL="0" rtl="0" algn="l">
              <a:spcBef>
                <a:spcPts val="0"/>
              </a:spcBef>
              <a:spcAft>
                <a:spcPts val="0"/>
              </a:spcAft>
              <a:buNone/>
            </a:pPr>
            <a:r>
              <a:rPr lang="en" sz="1200"/>
              <a:t>Egyptian Hieroglyphs at Soleb Temple of </a:t>
            </a:r>
            <a:r>
              <a:rPr lang="en" sz="1200"/>
              <a:t>Amenhotep III in Nubia describing a nomadic slave tribe. </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92" name="Shape 192"/>
        <p:cNvGrpSpPr/>
        <p:nvPr/>
      </p:nvGrpSpPr>
      <p:grpSpPr>
        <a:xfrm>
          <a:off x="0" y="0"/>
          <a:ext cx="0" cy="0"/>
          <a:chOff x="0" y="0"/>
          <a:chExt cx="0" cy="0"/>
        </a:xfrm>
      </p:grpSpPr>
      <p:sp>
        <p:nvSpPr>
          <p:cNvPr id="193" name="Google Shape;193;p33"/>
          <p:cNvSpPr txBox="1"/>
          <p:nvPr/>
        </p:nvSpPr>
        <p:spPr>
          <a:xfrm>
            <a:off x="127000" y="0"/>
            <a:ext cx="4935000" cy="31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t>YHW to YHWH</a:t>
            </a:r>
            <a:endParaRPr sz="3600"/>
          </a:p>
          <a:p>
            <a:pPr indent="0" lvl="0" marL="0" rtl="0" algn="ctr">
              <a:spcBef>
                <a:spcPts val="0"/>
              </a:spcBef>
              <a:spcAft>
                <a:spcPts val="0"/>
              </a:spcAft>
              <a:buNone/>
            </a:pPr>
            <a:r>
              <a:rPr lang="en" sz="3600"/>
              <a:t>Abram</a:t>
            </a:r>
            <a:r>
              <a:rPr lang="en" sz="3600"/>
              <a:t> to Abraham</a:t>
            </a:r>
            <a:endParaRPr sz="3600"/>
          </a:p>
          <a:p>
            <a:pPr indent="0" lvl="0" marL="0" rtl="0" algn="ctr">
              <a:spcBef>
                <a:spcPts val="0"/>
              </a:spcBef>
              <a:spcAft>
                <a:spcPts val="0"/>
              </a:spcAft>
              <a:buNone/>
            </a:pPr>
            <a:r>
              <a:rPr lang="en" sz="3600"/>
              <a:t>Sarai to Sarah</a:t>
            </a:r>
            <a:endParaRPr sz="3600"/>
          </a:p>
        </p:txBody>
      </p:sp>
      <p:pic>
        <p:nvPicPr>
          <p:cNvPr id="194" name="Google Shape;194;p33"/>
          <p:cNvPicPr preferRelativeResize="0"/>
          <p:nvPr/>
        </p:nvPicPr>
        <p:blipFill>
          <a:blip r:embed="rId3">
            <a:alphaModFix/>
          </a:blip>
          <a:stretch>
            <a:fillRect/>
          </a:stretch>
        </p:blipFill>
        <p:spPr>
          <a:xfrm>
            <a:off x="5176154" y="0"/>
            <a:ext cx="3967843" cy="5143500"/>
          </a:xfrm>
          <a:prstGeom prst="rect">
            <a:avLst/>
          </a:prstGeom>
          <a:noFill/>
          <a:ln>
            <a:noFill/>
          </a:ln>
        </p:spPr>
      </p:pic>
      <p:pic>
        <p:nvPicPr>
          <p:cNvPr id="195" name="Google Shape;195;p33"/>
          <p:cNvPicPr preferRelativeResize="0"/>
          <p:nvPr/>
        </p:nvPicPr>
        <p:blipFill rotWithShape="1">
          <a:blip r:embed="rId4">
            <a:alphaModFix/>
          </a:blip>
          <a:srcRect b="10778" l="0" r="0" t="36645"/>
          <a:stretch/>
        </p:blipFill>
        <p:spPr>
          <a:xfrm>
            <a:off x="0" y="3105250"/>
            <a:ext cx="5176151" cy="2041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nvSpPr>
        <p:spPr>
          <a:xfrm>
            <a:off x="127000" y="119050"/>
            <a:ext cx="30957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M</a:t>
            </a:r>
            <a:r>
              <a:rPr b="1" lang="en" sz="2400"/>
              <a:t>others of Reading</a:t>
            </a:r>
            <a:endParaRPr b="1" sz="2400"/>
          </a:p>
          <a:p>
            <a:pPr indent="0" lvl="0" marL="0" rtl="0" algn="l">
              <a:spcBef>
                <a:spcPts val="0"/>
              </a:spcBef>
              <a:spcAft>
                <a:spcPts val="0"/>
              </a:spcAft>
              <a:buNone/>
            </a:pPr>
            <a:r>
              <a:rPr lang="en"/>
              <a:t>Matres lectionis (from Latin "mothers of reading", singular form: mater lectionis, from Hebrew: אֵם קְרִיאָה 'em kri'a) are consonants that are used to indicate a vowel, primarily in the writing down of Semitic languages such as Arabic, Hebrew and Syriac.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YHW are magic letters dual gendered ss consonants and vowels</a:t>
            </a:r>
            <a:endParaRPr b="1"/>
          </a:p>
        </p:txBody>
      </p:sp>
      <p:pic>
        <p:nvPicPr>
          <p:cNvPr id="201" name="Google Shape;201;p34"/>
          <p:cNvPicPr preferRelativeResize="0"/>
          <p:nvPr/>
        </p:nvPicPr>
        <p:blipFill>
          <a:blip r:embed="rId3">
            <a:alphaModFix/>
          </a:blip>
          <a:stretch>
            <a:fillRect/>
          </a:stretch>
        </p:blipFill>
        <p:spPr>
          <a:xfrm>
            <a:off x="3463428" y="0"/>
            <a:ext cx="5680573"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5"/>
          <p:cNvSpPr txBox="1"/>
          <p:nvPr/>
        </p:nvSpPr>
        <p:spPr>
          <a:xfrm>
            <a:off x="794350" y="289975"/>
            <a:ext cx="30957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Amarah West inscription: 1304-1237 BC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Shashu of Yahweh's Land"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"This fragmentary hieroglyphic inscription contains one of the first mentions of Israel. "According to a recently published article by Manfred Görg, Peter van der Veen and Christoffer Theis, the name-ring on the right may indeed read “Israel,” and they date it almost 200 years earlier than the reference to Israel on the Merneptah Stele." (Clyde Billington, Associates for Bible Research)</a:t>
            </a:r>
            <a:endParaRPr/>
          </a:p>
          <a:p>
            <a:pPr indent="0" lvl="0" marL="0" rtl="0" algn="l">
              <a:spcBef>
                <a:spcPts val="0"/>
              </a:spcBef>
              <a:spcAft>
                <a:spcPts val="0"/>
              </a:spcAft>
              <a:buNone/>
            </a:pPr>
            <a:r>
              <a:t/>
            </a:r>
            <a:endParaRPr/>
          </a:p>
        </p:txBody>
      </p:sp>
      <p:pic>
        <p:nvPicPr>
          <p:cNvPr id="207" name="Google Shape;207;p35"/>
          <p:cNvPicPr preferRelativeResize="0"/>
          <p:nvPr/>
        </p:nvPicPr>
        <p:blipFill>
          <a:blip r:embed="rId3">
            <a:alphaModFix/>
          </a:blip>
          <a:stretch>
            <a:fillRect/>
          </a:stretch>
        </p:blipFill>
        <p:spPr>
          <a:xfrm>
            <a:off x="4042450" y="152400"/>
            <a:ext cx="4949151" cy="3446040"/>
          </a:xfrm>
          <a:prstGeom prst="rect">
            <a:avLst/>
          </a:prstGeom>
          <a:noFill/>
          <a:ln>
            <a:noFill/>
          </a:ln>
        </p:spPr>
      </p:pic>
      <p:sp>
        <p:nvSpPr>
          <p:cNvPr id="208" name="Google Shape;208;p35"/>
          <p:cNvSpPr txBox="1"/>
          <p:nvPr/>
        </p:nvSpPr>
        <p:spPr>
          <a:xfrm>
            <a:off x="914400" y="2146311"/>
            <a:ext cx="7315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2" name="Shape 212"/>
        <p:cNvGrpSpPr/>
        <p:nvPr/>
      </p:nvGrpSpPr>
      <p:grpSpPr>
        <a:xfrm>
          <a:off x="0" y="0"/>
          <a:ext cx="0" cy="0"/>
          <a:chOff x="0" y="0"/>
          <a:chExt cx="0" cy="0"/>
        </a:xfrm>
      </p:grpSpPr>
      <p:pic>
        <p:nvPicPr>
          <p:cNvPr id="213" name="Google Shape;213;p36"/>
          <p:cNvPicPr preferRelativeResize="0"/>
          <p:nvPr/>
        </p:nvPicPr>
        <p:blipFill rotWithShape="1">
          <a:blip r:embed="rId3">
            <a:alphaModFix/>
          </a:blip>
          <a:srcRect b="10265" l="7035" r="7369" t="0"/>
          <a:stretch/>
        </p:blipFill>
        <p:spPr>
          <a:xfrm>
            <a:off x="6709725" y="2882841"/>
            <a:ext cx="2073677" cy="1630410"/>
          </a:xfrm>
          <a:prstGeom prst="rect">
            <a:avLst/>
          </a:prstGeom>
          <a:noFill/>
          <a:ln>
            <a:noFill/>
          </a:ln>
        </p:spPr>
      </p:pic>
      <p:pic>
        <p:nvPicPr>
          <p:cNvPr id="214" name="Google Shape;214;p36"/>
          <p:cNvPicPr preferRelativeResize="0"/>
          <p:nvPr/>
        </p:nvPicPr>
        <p:blipFill rotWithShape="1">
          <a:blip r:embed="rId4">
            <a:alphaModFix/>
          </a:blip>
          <a:srcRect b="9378" l="8450" r="52515" t="43611"/>
          <a:stretch/>
        </p:blipFill>
        <p:spPr>
          <a:xfrm>
            <a:off x="5601013" y="0"/>
            <a:ext cx="3542984" cy="3200463"/>
          </a:xfrm>
          <a:prstGeom prst="rect">
            <a:avLst/>
          </a:prstGeom>
          <a:noFill/>
          <a:ln>
            <a:noFill/>
          </a:ln>
        </p:spPr>
      </p:pic>
      <p:pic>
        <p:nvPicPr>
          <p:cNvPr id="215" name="Google Shape;215;p36"/>
          <p:cNvPicPr preferRelativeResize="0"/>
          <p:nvPr/>
        </p:nvPicPr>
        <p:blipFill rotWithShape="1">
          <a:blip r:embed="rId4">
            <a:alphaModFix/>
          </a:blip>
          <a:srcRect b="59978" l="53406" r="9564" t="10934"/>
          <a:stretch/>
        </p:blipFill>
        <p:spPr>
          <a:xfrm>
            <a:off x="5694992" y="3146945"/>
            <a:ext cx="3360978" cy="1980253"/>
          </a:xfrm>
          <a:prstGeom prst="rect">
            <a:avLst/>
          </a:prstGeom>
          <a:noFill/>
          <a:ln>
            <a:noFill/>
          </a:ln>
        </p:spPr>
      </p:pic>
      <p:sp>
        <p:nvSpPr>
          <p:cNvPr id="216" name="Google Shape;216;p36"/>
          <p:cNvSpPr txBox="1"/>
          <p:nvPr/>
        </p:nvSpPr>
        <p:spPr>
          <a:xfrm>
            <a:off x="137825" y="156625"/>
            <a:ext cx="5237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lt1"/>
                </a:solidFill>
              </a:rPr>
              <a:t>Transmitting</a:t>
            </a:r>
            <a:r>
              <a:rPr lang="en" sz="4800">
                <a:solidFill>
                  <a:schemeClr val="lt1"/>
                </a:solidFill>
              </a:rPr>
              <a:t> the Name</a:t>
            </a:r>
            <a:endParaRPr sz="4800">
              <a:solidFill>
                <a:schemeClr val="lt1"/>
              </a:solidFill>
            </a:endParaRPr>
          </a:p>
        </p:txBody>
      </p:sp>
      <p:sp>
        <p:nvSpPr>
          <p:cNvPr id="217" name="Google Shape;217;p36"/>
          <p:cNvSpPr txBox="1"/>
          <p:nvPr/>
        </p:nvSpPr>
        <p:spPr>
          <a:xfrm>
            <a:off x="137825" y="2157950"/>
            <a:ext cx="55884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rPr>
              <a:t>600 BC</a:t>
            </a:r>
            <a:endParaRPr b="1" sz="1200">
              <a:solidFill>
                <a:schemeClr val="lt1"/>
              </a:solidFill>
            </a:endParaRPr>
          </a:p>
          <a:p>
            <a:pPr indent="0" lvl="0" marL="0" rtl="0" algn="l">
              <a:spcBef>
                <a:spcPts val="0"/>
              </a:spcBef>
              <a:spcAft>
                <a:spcPts val="0"/>
              </a:spcAft>
              <a:buNone/>
            </a:pPr>
            <a:r>
              <a:rPr b="1" lang="en" sz="1200">
                <a:solidFill>
                  <a:schemeClr val="lt1"/>
                </a:solidFill>
              </a:rPr>
              <a:t>200 BC Simon the Just</a:t>
            </a:r>
            <a:endParaRPr b="1" sz="1200">
              <a:solidFill>
                <a:schemeClr val="lt1"/>
              </a:solidFill>
            </a:endParaRPr>
          </a:p>
          <a:p>
            <a:pPr indent="0" lvl="0" marL="0" rtl="0" algn="l">
              <a:spcBef>
                <a:spcPts val="0"/>
              </a:spcBef>
              <a:spcAft>
                <a:spcPts val="0"/>
              </a:spcAft>
              <a:buNone/>
            </a:pPr>
            <a:r>
              <a:t/>
            </a:r>
            <a:endParaRPr b="1" sz="1200">
              <a:solidFill>
                <a:schemeClr val="lt1"/>
              </a:solidFill>
            </a:endParaRPr>
          </a:p>
          <a:p>
            <a:pPr indent="0" lvl="0" marL="0" rtl="0" algn="l">
              <a:spcBef>
                <a:spcPts val="0"/>
              </a:spcBef>
              <a:spcAft>
                <a:spcPts val="0"/>
              </a:spcAft>
              <a:buNone/>
            </a:pPr>
            <a:r>
              <a:rPr b="1" lang="en" sz="1200">
                <a:solidFill>
                  <a:schemeClr val="lt1"/>
                </a:solidFill>
              </a:rPr>
              <a:t>Ba’alei Shem - masters of the name</a:t>
            </a:r>
            <a:endParaRPr b="1" sz="1200">
              <a:solidFill>
                <a:schemeClr val="lt1"/>
              </a:solidFill>
            </a:endParaRPr>
          </a:p>
          <a:p>
            <a:pPr indent="0" lvl="0" marL="0" rtl="0" algn="l">
              <a:spcBef>
                <a:spcPts val="0"/>
              </a:spcBef>
              <a:spcAft>
                <a:spcPts val="0"/>
              </a:spcAft>
              <a:buNone/>
            </a:pPr>
            <a:r>
              <a:t/>
            </a:r>
            <a:endParaRPr b="1" sz="1200">
              <a:solidFill>
                <a:schemeClr val="lt1"/>
              </a:solidFill>
            </a:endParaRPr>
          </a:p>
          <a:p>
            <a:pPr indent="0" lvl="0" marL="0" rtl="0" algn="l">
              <a:spcBef>
                <a:spcPts val="0"/>
              </a:spcBef>
              <a:spcAft>
                <a:spcPts val="0"/>
              </a:spcAft>
              <a:buNone/>
            </a:pPr>
            <a:r>
              <a:rPr b="1" lang="en" sz="1200">
                <a:solidFill>
                  <a:schemeClr val="lt1"/>
                </a:solidFill>
              </a:rPr>
              <a:t>Exodus 3:14</a:t>
            </a:r>
            <a:endParaRPr b="1" sz="1200">
              <a:solidFill>
                <a:schemeClr val="lt1"/>
              </a:solidFill>
            </a:endParaRPr>
          </a:p>
          <a:p>
            <a:pPr indent="0" lvl="0" marL="0" rtl="0" algn="l">
              <a:spcBef>
                <a:spcPts val="0"/>
              </a:spcBef>
              <a:spcAft>
                <a:spcPts val="0"/>
              </a:spcAft>
              <a:buNone/>
            </a:pPr>
            <a:r>
              <a:t/>
            </a:r>
            <a:endParaRPr b="1" sz="1200">
              <a:solidFill>
                <a:schemeClr val="lt1"/>
              </a:solidFill>
            </a:endParaRPr>
          </a:p>
          <a:p>
            <a:pPr indent="0" lvl="0" marL="0" rtl="0" algn="l">
              <a:spcBef>
                <a:spcPts val="0"/>
              </a:spcBef>
              <a:spcAft>
                <a:spcPts val="0"/>
              </a:spcAft>
              <a:buNone/>
            </a:pPr>
            <a:r>
              <a:rPr b="1" lang="en" sz="1200">
                <a:solidFill>
                  <a:schemeClr val="lt1"/>
                </a:solidFill>
              </a:rPr>
              <a:t>The Hebrew name of God--YHWH--has not been uttered in public for over two thousand years. Some thought the lost pronunciation was "Jehovah" or "Yahweh." But Sameth traces the name to the late Bronze Age and argues that it was expressed Hu-Hi--Hebrew for "He-She." Among Jewish mystics, we learn, this has long been an open secret.</a:t>
            </a:r>
            <a:endParaRPr b="1" sz="12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1" name="Shape 221"/>
        <p:cNvGrpSpPr/>
        <p:nvPr/>
      </p:nvGrpSpPr>
      <p:grpSpPr>
        <a:xfrm>
          <a:off x="0" y="0"/>
          <a:ext cx="0" cy="0"/>
          <a:chOff x="0" y="0"/>
          <a:chExt cx="0" cy="0"/>
        </a:xfrm>
      </p:grpSpPr>
      <p:pic>
        <p:nvPicPr>
          <p:cNvPr id="222" name="Google Shape;222;p37"/>
          <p:cNvPicPr preferRelativeResize="0"/>
          <p:nvPr/>
        </p:nvPicPr>
        <p:blipFill rotWithShape="1">
          <a:blip r:embed="rId3">
            <a:alphaModFix/>
          </a:blip>
          <a:srcRect b="0" l="0" r="5944" t="0"/>
          <a:stretch/>
        </p:blipFill>
        <p:spPr>
          <a:xfrm>
            <a:off x="6000629" y="0"/>
            <a:ext cx="3143373" cy="2506648"/>
          </a:xfrm>
          <a:prstGeom prst="rect">
            <a:avLst/>
          </a:prstGeom>
          <a:noFill/>
          <a:ln>
            <a:noFill/>
          </a:ln>
        </p:spPr>
      </p:pic>
      <p:pic>
        <p:nvPicPr>
          <p:cNvPr id="223" name="Google Shape;223;p37"/>
          <p:cNvPicPr preferRelativeResize="0"/>
          <p:nvPr/>
        </p:nvPicPr>
        <p:blipFill rotWithShape="1">
          <a:blip r:embed="rId4">
            <a:alphaModFix/>
          </a:blip>
          <a:srcRect b="0" l="7484" r="0" t="0"/>
          <a:stretch/>
        </p:blipFill>
        <p:spPr>
          <a:xfrm>
            <a:off x="5942817" y="0"/>
            <a:ext cx="3201182" cy="5143500"/>
          </a:xfrm>
          <a:prstGeom prst="rect">
            <a:avLst/>
          </a:prstGeom>
          <a:noFill/>
          <a:ln>
            <a:noFill/>
          </a:ln>
        </p:spPr>
      </p:pic>
      <p:sp>
        <p:nvSpPr>
          <p:cNvPr id="224" name="Google Shape;224;p37"/>
          <p:cNvSpPr txBox="1"/>
          <p:nvPr/>
        </p:nvSpPr>
        <p:spPr>
          <a:xfrm>
            <a:off x="319200" y="0"/>
            <a:ext cx="53451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t>God’s name didn’t die in a fire. It was smothered by a priesthood who thought the people weren’t worthy of knowing his name.</a:t>
            </a:r>
            <a:endParaRPr b="1" sz="2400"/>
          </a:p>
          <a:p>
            <a:pPr indent="0" lvl="0" marL="0" rtl="0" algn="r">
              <a:spcBef>
                <a:spcPts val="0"/>
              </a:spcBef>
              <a:spcAft>
                <a:spcPts val="0"/>
              </a:spcAft>
              <a:buNone/>
            </a:pPr>
            <a:r>
              <a:rPr b="1" lang="en" sz="1200"/>
              <a:t>300-200 BCE</a:t>
            </a:r>
            <a:endParaRPr b="1"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100"/>
              <a:buFont typeface="Arial"/>
              <a:buNone/>
            </a:pPr>
            <a:r>
              <a:rPr i="1" lang="en" sz="1200"/>
              <a:t>On a certain Yom Kippur </a:t>
            </a:r>
            <a:r>
              <a:rPr i="1" lang="en" sz="1200"/>
              <a:t>Simeon</a:t>
            </a:r>
            <a:r>
              <a:rPr i="1" lang="en" sz="1200"/>
              <a:t> came from the Holy of Holies in a sad mood, and when asked the reason, he replied that on every Yom Kippur a figure clothed in white had ushered him into the Holy of Holies and then had escorted him out. This time, however, the apparition had been clothed in black and had conducted him in, but had not led him out, a sign that this year was to be his last. He is said to have fallen ill soon after, for seven days, and died after Sukkot.</a:t>
            </a:r>
            <a:endParaRPr i="1"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a:t>Without the presence of </a:t>
            </a:r>
            <a:r>
              <a:rPr lang="en" sz="1200">
                <a:solidFill>
                  <a:schemeClr val="dk1"/>
                </a:solidFill>
              </a:rPr>
              <a:t>Simeon, the Just, (</a:t>
            </a:r>
            <a:r>
              <a:rPr lang="en" sz="1200"/>
              <a:t>Shimon HaTzaddik) among them, the Jewish people were no longer worthy of the miracles that had occurred during his lifetime. For this reason, following his death, the priests, refrained from blessing the Jewish people with the explicit name of God, the Tetragrammaton in the priestly blessing.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Tetragrammaton, Adonai, HaShem, Kyrios, Dominus, Jehovah, Yahweh</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8"/>
          <p:cNvPicPr preferRelativeResize="0"/>
          <p:nvPr/>
        </p:nvPicPr>
        <p:blipFill rotWithShape="1">
          <a:blip r:embed="rId3">
            <a:alphaModFix/>
          </a:blip>
          <a:srcRect b="0" l="34744" r="34747" t="0"/>
          <a:stretch/>
        </p:blipFill>
        <p:spPr>
          <a:xfrm>
            <a:off x="5299000" y="91650"/>
            <a:ext cx="3026451" cy="4960200"/>
          </a:xfrm>
          <a:prstGeom prst="rect">
            <a:avLst/>
          </a:prstGeom>
          <a:noFill/>
          <a:ln>
            <a:noFill/>
          </a:ln>
        </p:spPr>
      </p:pic>
      <p:sp>
        <p:nvSpPr>
          <p:cNvPr id="230" name="Google Shape;230;p38"/>
          <p:cNvSpPr txBox="1"/>
          <p:nvPr>
            <p:ph type="title"/>
          </p:nvPr>
        </p:nvSpPr>
        <p:spPr>
          <a:xfrm>
            <a:off x="871775" y="0"/>
            <a:ext cx="4061100" cy="51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6600">
                <a:solidFill>
                  <a:srgbClr val="BF9000"/>
                </a:solidFill>
              </a:rPr>
              <a:t>The Ark of the Name</a:t>
            </a:r>
            <a:endParaRPr b="1" sz="6600">
              <a:solidFill>
                <a:srgbClr val="BF9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34" name="Shape 234"/>
        <p:cNvGrpSpPr/>
        <p:nvPr/>
      </p:nvGrpSpPr>
      <p:grpSpPr>
        <a:xfrm>
          <a:off x="0" y="0"/>
          <a:ext cx="0" cy="0"/>
          <a:chOff x="0" y="0"/>
          <a:chExt cx="0" cy="0"/>
        </a:xfrm>
      </p:grpSpPr>
      <p:pic>
        <p:nvPicPr>
          <p:cNvPr id="235" name="Google Shape;235;p39"/>
          <p:cNvPicPr preferRelativeResize="0"/>
          <p:nvPr/>
        </p:nvPicPr>
        <p:blipFill rotWithShape="1">
          <a:blip r:embed="rId3">
            <a:alphaModFix/>
          </a:blip>
          <a:srcRect b="17599" l="0" r="0" t="17599"/>
          <a:stretch/>
        </p:blipFill>
        <p:spPr>
          <a:xfrm>
            <a:off x="0" y="0"/>
            <a:ext cx="9144000" cy="5143500"/>
          </a:xfrm>
          <a:prstGeom prst="rect">
            <a:avLst/>
          </a:prstGeom>
          <a:noFill/>
          <a:ln>
            <a:noFill/>
          </a:ln>
        </p:spPr>
      </p:pic>
      <p:sp>
        <p:nvSpPr>
          <p:cNvPr id="236" name="Google Shape;236;p39"/>
          <p:cNvSpPr txBox="1"/>
          <p:nvPr/>
        </p:nvSpPr>
        <p:spPr>
          <a:xfrm>
            <a:off x="0" y="0"/>
            <a:ext cx="22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Macular</a:t>
            </a:r>
            <a:endParaRPr/>
          </a:p>
        </p:txBody>
      </p:sp>
      <p:sp>
        <p:nvSpPr>
          <p:cNvPr id="237" name="Google Shape;237;p39"/>
          <p:cNvSpPr txBox="1"/>
          <p:nvPr/>
        </p:nvSpPr>
        <p:spPr>
          <a:xfrm>
            <a:off x="6858900" y="4743300"/>
            <a:ext cx="2285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peripheral</a:t>
            </a:r>
            <a:endParaRPr/>
          </a:p>
        </p:txBody>
      </p:sp>
      <p:pic>
        <p:nvPicPr>
          <p:cNvPr id="238" name="Google Shape;238;p39"/>
          <p:cNvPicPr preferRelativeResize="0"/>
          <p:nvPr/>
        </p:nvPicPr>
        <p:blipFill rotWithShape="1">
          <a:blip r:embed="rId4">
            <a:alphaModFix/>
          </a:blip>
          <a:srcRect b="14475" l="4758" r="4767" t="8648"/>
          <a:stretch/>
        </p:blipFill>
        <p:spPr>
          <a:xfrm>
            <a:off x="0" y="0"/>
            <a:ext cx="9144000" cy="5143499"/>
          </a:xfrm>
          <a:prstGeom prst="rect">
            <a:avLst/>
          </a:prstGeom>
          <a:noFill/>
          <a:ln>
            <a:noFill/>
          </a:ln>
        </p:spPr>
      </p:pic>
      <p:sp>
        <p:nvSpPr>
          <p:cNvPr id="239" name="Google Shape;239;p39"/>
          <p:cNvSpPr txBox="1"/>
          <p:nvPr/>
        </p:nvSpPr>
        <p:spPr>
          <a:xfrm>
            <a:off x="3539700" y="2156100"/>
            <a:ext cx="2064600" cy="8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IRIS</a:t>
            </a:r>
            <a:endParaRPr>
              <a:solidFill>
                <a:schemeClr val="lt1"/>
              </a:solidFill>
            </a:endParaRPr>
          </a:p>
          <a:p>
            <a:pPr indent="0" lvl="0" marL="0" rtl="0" algn="ctr">
              <a:spcBef>
                <a:spcPts val="0"/>
              </a:spcBef>
              <a:spcAft>
                <a:spcPts val="0"/>
              </a:spcAft>
              <a:buNone/>
            </a:pPr>
            <a:r>
              <a:rPr lang="en">
                <a:solidFill>
                  <a:schemeClr val="lt1"/>
                </a:solidFill>
              </a:rPr>
              <a:t>OSIRIS</a:t>
            </a:r>
            <a:endParaRPr>
              <a:solidFill>
                <a:schemeClr val="lt1"/>
              </a:solidFill>
            </a:endParaRPr>
          </a:p>
          <a:p>
            <a:pPr indent="0" lvl="0" marL="0" rtl="0" algn="ctr">
              <a:spcBef>
                <a:spcPts val="0"/>
              </a:spcBef>
              <a:spcAft>
                <a:spcPts val="0"/>
              </a:spcAft>
              <a:buNone/>
            </a:pPr>
            <a:r>
              <a:rPr lang="en">
                <a:solidFill>
                  <a:schemeClr val="lt1"/>
                </a:solidFill>
              </a:rPr>
              <a:t>ISIS</a:t>
            </a:r>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3" name="Shape 243"/>
        <p:cNvGrpSpPr/>
        <p:nvPr/>
      </p:nvGrpSpPr>
      <p:grpSpPr>
        <a:xfrm>
          <a:off x="0" y="0"/>
          <a:ext cx="0" cy="0"/>
          <a:chOff x="0" y="0"/>
          <a:chExt cx="0" cy="0"/>
        </a:xfrm>
      </p:grpSpPr>
      <p:sp>
        <p:nvSpPr>
          <p:cNvPr id="244" name="Google Shape;244;p40"/>
          <p:cNvSpPr txBox="1"/>
          <p:nvPr>
            <p:ph type="title"/>
          </p:nvPr>
        </p:nvSpPr>
        <p:spPr>
          <a:xfrm>
            <a:off x="0" y="0"/>
            <a:ext cx="9144000" cy="514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Special Elite"/>
                <a:ea typeface="Special Elite"/>
                <a:cs typeface="Special Elite"/>
                <a:sym typeface="Special Elite"/>
              </a:rPr>
              <a:t>God’s full name</a:t>
            </a:r>
            <a:endParaRPr sz="3600">
              <a:solidFill>
                <a:schemeClr val="lt1"/>
              </a:solidFill>
              <a:latin typeface="Special Elite"/>
              <a:ea typeface="Special Elite"/>
              <a:cs typeface="Special Elite"/>
              <a:sym typeface="Special Elite"/>
            </a:endParaRPr>
          </a:p>
          <a:p>
            <a:pPr indent="0" lvl="0" marL="0" rtl="0" algn="ctr">
              <a:spcBef>
                <a:spcPts val="0"/>
              </a:spcBef>
              <a:spcAft>
                <a:spcPts val="0"/>
              </a:spcAft>
              <a:buNone/>
            </a:pPr>
            <a:r>
              <a:t/>
            </a:r>
            <a:endParaRPr sz="1400">
              <a:solidFill>
                <a:schemeClr val="lt1"/>
              </a:solidFill>
            </a:endParaRPr>
          </a:p>
          <a:p>
            <a:pPr indent="0" lvl="0" marL="0" rtl="0" algn="ctr">
              <a:spcBef>
                <a:spcPts val="0"/>
              </a:spcBef>
              <a:spcAft>
                <a:spcPts val="0"/>
              </a:spcAft>
              <a:buNone/>
            </a:pPr>
            <a:r>
              <a:t/>
            </a:r>
            <a:endParaRPr sz="1400">
              <a:solidFill>
                <a:schemeClr val="lt1"/>
              </a:solidFill>
            </a:endParaRPr>
          </a:p>
          <a:p>
            <a:pPr indent="0" lvl="0" marL="0" rtl="0" algn="ctr">
              <a:spcBef>
                <a:spcPts val="0"/>
              </a:spcBef>
              <a:spcAft>
                <a:spcPts val="0"/>
              </a:spcAft>
              <a:buNone/>
            </a:pPr>
            <a:r>
              <a:rPr lang="en" sz="1400">
                <a:solidFill>
                  <a:schemeClr val="lt1"/>
                </a:solidFill>
              </a:rPr>
              <a:t> </a:t>
            </a:r>
            <a:r>
              <a:rPr i="1" lang="en" sz="1400">
                <a:solidFill>
                  <a:schemeClr val="lt1"/>
                </a:solidFill>
              </a:rPr>
              <a:t>Who. He. Who. Ha. Ha. Ting. Tang. Walla. Walla. Big. Bang.</a:t>
            </a:r>
            <a:endParaRPr i="1" sz="14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68"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b="0" l="0" r="9966" t="0"/>
          <a:stretch/>
        </p:blipFill>
        <p:spPr>
          <a:xfrm>
            <a:off x="5836251" y="0"/>
            <a:ext cx="3307750" cy="5143501"/>
          </a:xfrm>
          <a:prstGeom prst="rect">
            <a:avLst/>
          </a:prstGeom>
          <a:noFill/>
          <a:ln>
            <a:noFill/>
          </a:ln>
        </p:spPr>
      </p:pic>
      <p:pic>
        <p:nvPicPr>
          <p:cNvPr id="70" name="Google Shape;70;p15"/>
          <p:cNvPicPr preferRelativeResize="0"/>
          <p:nvPr/>
        </p:nvPicPr>
        <p:blipFill>
          <a:blip r:embed="rId4">
            <a:alphaModFix/>
          </a:blip>
          <a:stretch>
            <a:fillRect/>
          </a:stretch>
        </p:blipFill>
        <p:spPr>
          <a:xfrm>
            <a:off x="0" y="0"/>
            <a:ext cx="2518240" cy="5143501"/>
          </a:xfrm>
          <a:prstGeom prst="rect">
            <a:avLst/>
          </a:prstGeom>
          <a:noFill/>
          <a:ln>
            <a:noFill/>
          </a:ln>
        </p:spPr>
      </p:pic>
      <p:sp>
        <p:nvSpPr>
          <p:cNvPr id="71" name="Google Shape;71;p15"/>
          <p:cNvSpPr txBox="1"/>
          <p:nvPr/>
        </p:nvSpPr>
        <p:spPr>
          <a:xfrm>
            <a:off x="2694225" y="122475"/>
            <a:ext cx="299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2" name="Google Shape;72;p15"/>
          <p:cNvSpPr txBox="1"/>
          <p:nvPr/>
        </p:nvSpPr>
        <p:spPr>
          <a:xfrm>
            <a:off x="2665275" y="-106900"/>
            <a:ext cx="40479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t>Egyptian God </a:t>
            </a:r>
            <a:r>
              <a:rPr b="1" lang="en" sz="3500"/>
              <a:t>Min</a:t>
            </a:r>
            <a:r>
              <a:rPr b="1" lang="en" sz="5000"/>
              <a:t> </a:t>
            </a:r>
            <a:endParaRPr b="1" sz="5000"/>
          </a:p>
          <a:p>
            <a:pPr indent="0" lvl="0" marL="0" rtl="0" algn="l">
              <a:spcBef>
                <a:spcPts val="0"/>
              </a:spcBef>
              <a:spcAft>
                <a:spcPts val="0"/>
              </a:spcAft>
              <a:buNone/>
            </a:pPr>
            <a:r>
              <a:rPr lang="en"/>
              <a:t>L</a:t>
            </a:r>
            <a:r>
              <a:rPr lang="en"/>
              <a:t>inked to </a:t>
            </a:r>
            <a:r>
              <a:rPr lang="en"/>
              <a:t>Belemnite as late as</a:t>
            </a:r>
            <a:r>
              <a:rPr lang="en"/>
              <a:t> 3100BC. People who worshipped Min were considered the first recorded heretics</a:t>
            </a:r>
            <a:endParaRPr/>
          </a:p>
        </p:txBody>
      </p:sp>
      <p:pic>
        <p:nvPicPr>
          <p:cNvPr id="73" name="Google Shape;73;p15"/>
          <p:cNvPicPr preferRelativeResize="0"/>
          <p:nvPr/>
        </p:nvPicPr>
        <p:blipFill rotWithShape="1">
          <a:blip r:embed="rId4">
            <a:alphaModFix/>
          </a:blip>
          <a:srcRect b="16521" l="0" r="41616" t="41882"/>
          <a:stretch/>
        </p:blipFill>
        <p:spPr>
          <a:xfrm>
            <a:off x="2932487" y="1600800"/>
            <a:ext cx="2380974" cy="3464623"/>
          </a:xfrm>
          <a:prstGeom prst="rect">
            <a:avLst/>
          </a:prstGeom>
          <a:noFill/>
          <a:ln cap="flat" cmpd="sng" w="28575">
            <a:solidFill>
              <a:srgbClr val="20212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4E13"/>
        </a:solidFill>
      </p:bgPr>
    </p:bg>
    <p:spTree>
      <p:nvGrpSpPr>
        <p:cNvPr id="77" name="Shape 77"/>
        <p:cNvGrpSpPr/>
        <p:nvPr/>
      </p:nvGrpSpPr>
      <p:grpSpPr>
        <a:xfrm>
          <a:off x="0" y="0"/>
          <a:ext cx="0" cy="0"/>
          <a:chOff x="0" y="0"/>
          <a:chExt cx="0" cy="0"/>
        </a:xfrm>
      </p:grpSpPr>
      <p:sp>
        <p:nvSpPr>
          <p:cNvPr id="78" name="Google Shape;78;p16"/>
          <p:cNvSpPr txBox="1"/>
          <p:nvPr>
            <p:ph type="title"/>
          </p:nvPr>
        </p:nvSpPr>
        <p:spPr>
          <a:xfrm>
            <a:off x="158600" y="118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920">
                <a:solidFill>
                  <a:srgbClr val="FFFF00"/>
                </a:solidFill>
              </a:rPr>
              <a:t>Opalized </a:t>
            </a:r>
            <a:r>
              <a:rPr b="1" lang="en" sz="3920">
                <a:solidFill>
                  <a:srgbClr val="FFFF00"/>
                </a:solidFill>
              </a:rPr>
              <a:t>Belemnite Fossil</a:t>
            </a:r>
            <a:endParaRPr b="1" sz="3920">
              <a:solidFill>
                <a:srgbClr val="FFFF00"/>
              </a:solidFill>
            </a:endParaRPr>
          </a:p>
        </p:txBody>
      </p:sp>
      <p:pic>
        <p:nvPicPr>
          <p:cNvPr id="79" name="Google Shape;79;p16"/>
          <p:cNvPicPr preferRelativeResize="0"/>
          <p:nvPr/>
        </p:nvPicPr>
        <p:blipFill>
          <a:blip r:embed="rId3">
            <a:alphaModFix/>
          </a:blip>
          <a:stretch>
            <a:fillRect/>
          </a:stretch>
        </p:blipFill>
        <p:spPr>
          <a:xfrm>
            <a:off x="0" y="969500"/>
            <a:ext cx="6285576" cy="4173999"/>
          </a:xfrm>
          <a:prstGeom prst="rect">
            <a:avLst/>
          </a:prstGeom>
          <a:noFill/>
          <a:ln>
            <a:noFill/>
          </a:ln>
        </p:spPr>
      </p:pic>
      <p:pic>
        <p:nvPicPr>
          <p:cNvPr id="80" name="Google Shape;80;p16"/>
          <p:cNvPicPr preferRelativeResize="0"/>
          <p:nvPr/>
        </p:nvPicPr>
        <p:blipFill>
          <a:blip r:embed="rId4">
            <a:alphaModFix/>
          </a:blip>
          <a:stretch>
            <a:fillRect/>
          </a:stretch>
        </p:blipFill>
        <p:spPr>
          <a:xfrm>
            <a:off x="6400800" y="0"/>
            <a:ext cx="274320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81650" y="204100"/>
            <a:ext cx="4275900" cy="261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5350">
                <a:solidFill>
                  <a:srgbClr val="282829"/>
                </a:solidFill>
                <a:highlight>
                  <a:schemeClr val="lt1"/>
                </a:highlight>
                <a:latin typeface="Roboto"/>
                <a:ea typeface="Roboto"/>
                <a:cs typeface="Roboto"/>
                <a:sym typeface="Roboto"/>
              </a:rPr>
              <a:t>A</a:t>
            </a:r>
            <a:r>
              <a:rPr b="1" lang="en" sz="5350">
                <a:solidFill>
                  <a:srgbClr val="282829"/>
                </a:solidFill>
                <a:highlight>
                  <a:schemeClr val="lt1"/>
                </a:highlight>
                <a:latin typeface="Roboto"/>
                <a:ea typeface="Roboto"/>
                <a:cs typeface="Roboto"/>
                <a:sym typeface="Roboto"/>
              </a:rPr>
              <a:t>nguipede</a:t>
            </a:r>
            <a:endParaRPr b="1" sz="5350">
              <a:solidFill>
                <a:srgbClr val="282829"/>
              </a:solidFill>
              <a:highlight>
                <a:schemeClr val="lt1"/>
              </a:highlight>
              <a:latin typeface="Roboto"/>
              <a:ea typeface="Roboto"/>
              <a:cs typeface="Roboto"/>
              <a:sym typeface="Roboto"/>
            </a:endParaRPr>
          </a:p>
          <a:p>
            <a:pPr indent="0" lvl="0" marL="0" rtl="0" algn="l">
              <a:lnSpc>
                <a:spcPct val="115000"/>
              </a:lnSpc>
              <a:spcBef>
                <a:spcPts val="1100"/>
              </a:spcBef>
              <a:spcAft>
                <a:spcPts val="0"/>
              </a:spcAft>
              <a:buClr>
                <a:schemeClr val="dk1"/>
              </a:buClr>
              <a:buSzPts val="1100"/>
              <a:buFont typeface="Arial"/>
              <a:buNone/>
            </a:pPr>
            <a:r>
              <a:rPr lang="en" sz="1150">
                <a:solidFill>
                  <a:srgbClr val="282829"/>
                </a:solidFill>
                <a:highlight>
                  <a:schemeClr val="lt1"/>
                </a:highlight>
                <a:latin typeface="Roboto"/>
                <a:ea typeface="Roboto"/>
                <a:cs typeface="Roboto"/>
                <a:sym typeface="Roboto"/>
              </a:rPr>
              <a:t>The Greco Roman Hebrew Yahweh appropriated his anguipede attributes from his predecessor, also a Goddess, the Kurgan Tabiti or Api, who predated him on coins and medallions by several centuries.</a:t>
            </a:r>
            <a:endParaRPr sz="1150">
              <a:solidFill>
                <a:srgbClr val="282829"/>
              </a:solidFill>
              <a:highlight>
                <a:schemeClr val="lt1"/>
              </a:highlight>
              <a:latin typeface="Roboto"/>
              <a:ea typeface="Roboto"/>
              <a:cs typeface="Roboto"/>
              <a:sym typeface="Roboto"/>
            </a:endParaRPr>
          </a:p>
          <a:p>
            <a:pPr indent="0" lvl="0" marL="0" rtl="0" algn="l">
              <a:spcBef>
                <a:spcPts val="11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183700" y="2571750"/>
            <a:ext cx="4745500" cy="2397500"/>
          </a:xfrm>
          <a:prstGeom prst="rect">
            <a:avLst/>
          </a:prstGeom>
          <a:noFill/>
          <a:ln>
            <a:noFill/>
          </a:ln>
        </p:spPr>
      </p:pic>
      <p:pic>
        <p:nvPicPr>
          <p:cNvPr id="87" name="Google Shape;87;p17"/>
          <p:cNvPicPr preferRelativeResize="0"/>
          <p:nvPr/>
        </p:nvPicPr>
        <p:blipFill rotWithShape="1">
          <a:blip r:embed="rId4">
            <a:alphaModFix/>
          </a:blip>
          <a:srcRect b="0" l="50374" r="0" t="0"/>
          <a:stretch/>
        </p:blipFill>
        <p:spPr>
          <a:xfrm>
            <a:off x="5173470" y="0"/>
            <a:ext cx="397053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rot="-5400000">
            <a:off x="-1223249" y="1246467"/>
            <a:ext cx="5097027" cy="2650548"/>
          </a:xfrm>
          <a:prstGeom prst="rect">
            <a:avLst/>
          </a:prstGeom>
          <a:noFill/>
          <a:ln>
            <a:noFill/>
          </a:ln>
        </p:spPr>
      </p:pic>
      <p:pic>
        <p:nvPicPr>
          <p:cNvPr id="93" name="Google Shape;93;p18"/>
          <p:cNvPicPr preferRelativeResize="0"/>
          <p:nvPr/>
        </p:nvPicPr>
        <p:blipFill>
          <a:blip r:embed="rId4">
            <a:alphaModFix/>
          </a:blip>
          <a:stretch>
            <a:fillRect/>
          </a:stretch>
        </p:blipFill>
        <p:spPr>
          <a:xfrm>
            <a:off x="5728345" y="0"/>
            <a:ext cx="3415654" cy="5143499"/>
          </a:xfrm>
          <a:prstGeom prst="rect">
            <a:avLst/>
          </a:prstGeom>
          <a:noFill/>
          <a:ln>
            <a:noFill/>
          </a:ln>
        </p:spPr>
      </p:pic>
      <p:pic>
        <p:nvPicPr>
          <p:cNvPr id="94" name="Google Shape;94;p18"/>
          <p:cNvPicPr preferRelativeResize="0"/>
          <p:nvPr/>
        </p:nvPicPr>
        <p:blipFill>
          <a:blip r:embed="rId5">
            <a:alphaModFix/>
          </a:blip>
          <a:stretch>
            <a:fillRect/>
          </a:stretch>
        </p:blipFill>
        <p:spPr>
          <a:xfrm>
            <a:off x="2650550" y="0"/>
            <a:ext cx="3246829"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8"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2583850" y="0"/>
            <a:ext cx="6560141" cy="5143500"/>
          </a:xfrm>
          <a:prstGeom prst="rect">
            <a:avLst/>
          </a:prstGeom>
          <a:noFill/>
          <a:ln>
            <a:noFill/>
          </a:ln>
        </p:spPr>
      </p:pic>
      <p:pic>
        <p:nvPicPr>
          <p:cNvPr id="100" name="Google Shape;100;p19"/>
          <p:cNvPicPr preferRelativeResize="0"/>
          <p:nvPr/>
        </p:nvPicPr>
        <p:blipFill rotWithShape="1">
          <a:blip r:embed="rId4">
            <a:alphaModFix/>
          </a:blip>
          <a:srcRect b="0" l="29481" r="31920" t="0"/>
          <a:stretch/>
        </p:blipFill>
        <p:spPr>
          <a:xfrm>
            <a:off x="0" y="8850"/>
            <a:ext cx="3577647"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1219910" y="0"/>
            <a:ext cx="3759955" cy="5143501"/>
          </a:xfrm>
          <a:prstGeom prst="rect">
            <a:avLst/>
          </a:prstGeom>
          <a:noFill/>
          <a:ln>
            <a:noFill/>
          </a:ln>
        </p:spPr>
      </p:pic>
      <p:pic>
        <p:nvPicPr>
          <p:cNvPr id="106" name="Google Shape;106;p20"/>
          <p:cNvPicPr preferRelativeResize="0"/>
          <p:nvPr/>
        </p:nvPicPr>
        <p:blipFill>
          <a:blip r:embed="rId4">
            <a:alphaModFix/>
          </a:blip>
          <a:stretch>
            <a:fillRect/>
          </a:stretch>
        </p:blipFill>
        <p:spPr>
          <a:xfrm>
            <a:off x="7" y="0"/>
            <a:ext cx="6199770" cy="5143499"/>
          </a:xfrm>
          <a:prstGeom prst="rect">
            <a:avLst/>
          </a:prstGeom>
          <a:noFill/>
          <a:ln>
            <a:noFill/>
          </a:ln>
        </p:spPr>
      </p:pic>
      <p:pic>
        <p:nvPicPr>
          <p:cNvPr id="107" name="Google Shape;107;p20"/>
          <p:cNvPicPr preferRelativeResize="0"/>
          <p:nvPr/>
        </p:nvPicPr>
        <p:blipFill>
          <a:blip r:embed="rId5">
            <a:alphaModFix/>
          </a:blip>
          <a:stretch>
            <a:fillRect/>
          </a:stretch>
        </p:blipFill>
        <p:spPr>
          <a:xfrm>
            <a:off x="6498775" y="0"/>
            <a:ext cx="264523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6110648" y="0"/>
            <a:ext cx="3033352" cy="5143500"/>
          </a:xfrm>
          <a:prstGeom prst="rect">
            <a:avLst/>
          </a:prstGeom>
          <a:noFill/>
          <a:ln>
            <a:noFill/>
          </a:ln>
        </p:spPr>
      </p:pic>
      <p:pic>
        <p:nvPicPr>
          <p:cNvPr id="113" name="Google Shape;113;p21"/>
          <p:cNvPicPr preferRelativeResize="0"/>
          <p:nvPr/>
        </p:nvPicPr>
        <p:blipFill>
          <a:blip r:embed="rId4">
            <a:alphaModFix/>
          </a:blip>
          <a:stretch>
            <a:fillRect/>
          </a:stretch>
        </p:blipFill>
        <p:spPr>
          <a:xfrm>
            <a:off x="249650" y="2472652"/>
            <a:ext cx="2182275" cy="2116796"/>
          </a:xfrm>
          <a:prstGeom prst="rect">
            <a:avLst/>
          </a:prstGeom>
          <a:noFill/>
          <a:ln>
            <a:noFill/>
          </a:ln>
        </p:spPr>
      </p:pic>
      <p:pic>
        <p:nvPicPr>
          <p:cNvPr id="114" name="Google Shape;114;p21"/>
          <p:cNvPicPr preferRelativeResize="0"/>
          <p:nvPr/>
        </p:nvPicPr>
        <p:blipFill rotWithShape="1">
          <a:blip r:embed="rId5">
            <a:alphaModFix/>
          </a:blip>
          <a:srcRect b="0" l="49199" r="0" t="0"/>
          <a:stretch/>
        </p:blipFill>
        <p:spPr>
          <a:xfrm>
            <a:off x="3048500" y="2014805"/>
            <a:ext cx="3033350" cy="2930441"/>
          </a:xfrm>
          <a:prstGeom prst="rect">
            <a:avLst/>
          </a:prstGeom>
          <a:noFill/>
          <a:ln>
            <a:noFill/>
          </a:ln>
        </p:spPr>
      </p:pic>
      <p:sp>
        <p:nvSpPr>
          <p:cNvPr id="115" name="Google Shape;115;p21"/>
          <p:cNvSpPr txBox="1"/>
          <p:nvPr/>
        </p:nvSpPr>
        <p:spPr>
          <a:xfrm>
            <a:off x="80593" y="326325"/>
            <a:ext cx="5808000" cy="15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50">
                <a:solidFill>
                  <a:srgbClr val="282829"/>
                </a:solidFill>
                <a:highlight>
                  <a:schemeClr val="lt1"/>
                </a:highlight>
                <a:latin typeface="Roboto"/>
                <a:ea typeface="Roboto"/>
                <a:cs typeface="Roboto"/>
                <a:sym typeface="Roboto"/>
              </a:rPr>
              <a:t>The Mixoparthenos</a:t>
            </a:r>
            <a:r>
              <a:rPr lang="en" sz="2750">
                <a:solidFill>
                  <a:srgbClr val="282829"/>
                </a:solidFill>
                <a:highlight>
                  <a:schemeClr val="lt1"/>
                </a:highlight>
                <a:latin typeface="Roboto"/>
                <a:ea typeface="Roboto"/>
                <a:cs typeface="Roboto"/>
                <a:sym typeface="Roboto"/>
              </a:rPr>
              <a:t> </a:t>
            </a:r>
            <a:endParaRPr sz="2750">
              <a:solidFill>
                <a:srgbClr val="282829"/>
              </a:solidFill>
              <a:highlight>
                <a:schemeClr val="lt1"/>
              </a:highlight>
              <a:latin typeface="Roboto"/>
              <a:ea typeface="Roboto"/>
              <a:cs typeface="Roboto"/>
              <a:sym typeface="Roboto"/>
            </a:endParaRPr>
          </a:p>
          <a:p>
            <a:pPr indent="0" lvl="0" marL="0" rtl="0" algn="l">
              <a:spcBef>
                <a:spcPts val="0"/>
              </a:spcBef>
              <a:spcAft>
                <a:spcPts val="0"/>
              </a:spcAft>
              <a:buNone/>
            </a:pPr>
            <a:r>
              <a:rPr lang="en"/>
              <a:t>(half-maiden)</a:t>
            </a:r>
            <a:endParaRPr/>
          </a:p>
          <a:p>
            <a:pPr indent="0" lvl="0" marL="0" rtl="0" algn="l">
              <a:spcBef>
                <a:spcPts val="0"/>
              </a:spcBef>
              <a:spcAft>
                <a:spcPts val="0"/>
              </a:spcAft>
              <a:buNone/>
            </a:pPr>
            <a:r>
              <a:rPr lang="en"/>
              <a:t>Argimpasa, the Scythian Goddess of Fertility, Warfare, and Magic. The Greeks identified her with Aphrodite Ourania</a:t>
            </a:r>
            <a:endParaRPr sz="1150">
              <a:solidFill>
                <a:srgbClr val="282829"/>
              </a:solidFill>
              <a:highlight>
                <a:schemeClr val="lt1"/>
              </a:highlight>
              <a:latin typeface="Roboto"/>
              <a:ea typeface="Roboto"/>
              <a:cs typeface="Roboto"/>
              <a:sym typeface="Roboto"/>
            </a:endParaRPr>
          </a:p>
        </p:txBody>
      </p:sp>
      <p:pic>
        <p:nvPicPr>
          <p:cNvPr id="116" name="Google Shape;116;p21"/>
          <p:cNvPicPr preferRelativeResize="0"/>
          <p:nvPr/>
        </p:nvPicPr>
        <p:blipFill rotWithShape="1">
          <a:blip r:embed="rId6">
            <a:alphaModFix/>
          </a:blip>
          <a:srcRect b="0" l="0" r="50724" t="0"/>
          <a:stretch/>
        </p:blipFill>
        <p:spPr>
          <a:xfrm>
            <a:off x="80600" y="2043375"/>
            <a:ext cx="2939125" cy="2873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