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Special Elite"/>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SpecialElit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hristianbook.com/page/bibles/translations/niv?navcat=Bibles%7CTranslations%7CNIV"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holula_(Mesoamerican_site)" TargetMode="External"/><Relationship Id="rId3" Type="http://schemas.openxmlformats.org/officeDocument/2006/relationships/hyperlink" Target="https://en.wikipedia.org/wiki/Tlaloc" TargetMode="External"/><Relationship Id="rId4" Type="http://schemas.openxmlformats.org/officeDocument/2006/relationships/hyperlink" Target="https://en.wikipedia.org/wiki/Tlalmanalco" TargetMode="External"/><Relationship Id="rId5" Type="http://schemas.openxmlformats.org/officeDocument/2006/relationships/hyperlink" Target="https://en.wikipedia.org/w/index.php?title=Cecotl&amp;action=edit&amp;redlink=1" TargetMode="External"/><Relationship Id="rId6" Type="http://schemas.openxmlformats.org/officeDocument/2006/relationships/hyperlink" Target="https://en.wikipedia.org/wiki/Quetzalcoat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holula_(Mesoamerican_site)" TargetMode="External"/><Relationship Id="rId3" Type="http://schemas.openxmlformats.org/officeDocument/2006/relationships/hyperlink" Target="https://en.wikipedia.org/wiki/Tlaloc" TargetMode="External"/><Relationship Id="rId4" Type="http://schemas.openxmlformats.org/officeDocument/2006/relationships/hyperlink" Target="https://en.wikipedia.org/wiki/Tlalmanalco" TargetMode="External"/><Relationship Id="rId5" Type="http://schemas.openxmlformats.org/officeDocument/2006/relationships/hyperlink" Target="https://en.wikipedia.org/w/index.php?title=Cecotl&amp;action=edit&amp;redlink=1" TargetMode="External"/><Relationship Id="rId6" Type="http://schemas.openxmlformats.org/officeDocument/2006/relationships/hyperlink" Target="https://en.wikipedia.org/wiki/Quetzalcoat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holula_(Mesoamerican_site)" TargetMode="External"/><Relationship Id="rId3" Type="http://schemas.openxmlformats.org/officeDocument/2006/relationships/hyperlink" Target="https://en.wikipedia.org/wiki/Tlaloc" TargetMode="External"/><Relationship Id="rId4" Type="http://schemas.openxmlformats.org/officeDocument/2006/relationships/hyperlink" Target="https://en.wikipedia.org/wiki/Tlalmanalco" TargetMode="External"/><Relationship Id="rId5" Type="http://schemas.openxmlformats.org/officeDocument/2006/relationships/hyperlink" Target="https://en.wikipedia.org/w/index.php?title=Cecotl&amp;action=edit&amp;redlink=1" TargetMode="External"/><Relationship Id="rId6" Type="http://schemas.openxmlformats.org/officeDocument/2006/relationships/hyperlink" Target="https://en.wikipedia.org/wiki/Quetzalcoat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403c6587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403c6587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3e09546d1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3e09546d1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42a023f1af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42a023f1af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40159fae82_4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40159fae82_4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43cc293c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43cc293c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42a023f1af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42a023f1af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3e09546d12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3e09546d12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3fd9d7ecd9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3fd9d7ecd9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555555"/>
                </a:solidFill>
                <a:highlight>
                  <a:schemeClr val="lt1"/>
                </a:highlight>
              </a:rPr>
              <a:t>Genesis 9:23, </a:t>
            </a:r>
            <a:r>
              <a:rPr lang="en" sz="1200" u="sng">
                <a:solidFill>
                  <a:srgbClr val="555555"/>
                </a:solidFill>
                <a:highlight>
                  <a:schemeClr val="lt1"/>
                </a:highlight>
                <a:hlinkClick r:id="rId2">
                  <a:extLst>
                    <a:ext uri="{A12FA001-AC4F-418D-AE19-62706E023703}">
                      <ahyp:hlinkClr val="tx"/>
                    </a:ext>
                  </a:extLst>
                </a:hlinkClick>
              </a:rPr>
              <a:t>NIV</a:t>
            </a:r>
            <a:r>
              <a:rPr lang="en" sz="1200">
                <a:solidFill>
                  <a:srgbClr val="555555"/>
                </a:solidFill>
                <a:highlight>
                  <a:schemeClr val="lt1"/>
                </a:highlight>
              </a:rPr>
              <a:t>: But Shem and Japheth took a garment and laid it across their shoulders; then they walked in backward and covered their father's naked body. Their faces were turned the other way so that they would not see their father naked.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3fd9d7ecd9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3fd9d7ecd9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The Book of Enoch was written about 200 BCE. Fragments of the Book of Enoch were found among the Dead Sea Scrolls. One of the most interesting descriptions in the book is about the birth of Noah.</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"the flesh of which was white as snow, and red as a rose; the hair of whose head was white like wool, and long; and whose eyes were beautiful. When he opened them, he illuminated all the house, like the sun".</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fdcfa6b32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fdcfa6b32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The Book of Enoch was written about 200 BCE. Fragments of the Book of Enoch were found among the Dead Sea Scrolls. One of the most interesting descriptions in the book is about the birth of Noah.</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"the flesh of which was white as snow, and red as a rose; the hair of whose head was white like wool, and long; and whose eyes were beautiful. When he opened them, he illuminated all the house, like the sun".</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3e22489cac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3e22489cac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fe03f35fe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fe03f35fe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40159fae82_4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40159fae82_4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40159fae82_4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40159fae82_4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40159fae82_4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40159fae82_4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Before the great inundation which took place 4,800 years after the erection of the world, the country of Anahuac was inhabited by giants, all of whom either perished in the inundation or were transformed into fishes, save seven who fled into caverns. When the waters subsided, one of the giants, called Xelhua, surnamed the 'Architect,' went to </a:t>
            </a:r>
            <a:r>
              <a:rPr lang="en" sz="1050">
                <a:solidFill>
                  <a:srgbClr val="0645AD"/>
                </a:solidFill>
                <a:highlight>
                  <a:srgbClr val="FFFFFF"/>
                </a:highlight>
                <a:uFill>
                  <a:noFill/>
                </a:uFill>
                <a:hlinkClick r:id="rId2">
                  <a:extLst>
                    <a:ext uri="{A12FA001-AC4F-418D-AE19-62706E023703}">
                      <ahyp:hlinkClr val="tx"/>
                    </a:ext>
                  </a:extLst>
                </a:hlinkClick>
              </a:rPr>
              <a:t>Cholula</a:t>
            </a:r>
            <a:r>
              <a:rPr lang="en" sz="1050">
                <a:solidFill>
                  <a:srgbClr val="202122"/>
                </a:solidFill>
                <a:highlight>
                  <a:srgbClr val="FFFFFF"/>
                </a:highlight>
              </a:rPr>
              <a:t>, where, as a memorial of the </a:t>
            </a:r>
            <a:r>
              <a:rPr lang="en" sz="1050">
                <a:solidFill>
                  <a:srgbClr val="0645AD"/>
                </a:solidFill>
                <a:highlight>
                  <a:srgbClr val="FFFFFF"/>
                </a:highlight>
                <a:uFill>
                  <a:noFill/>
                </a:uFill>
                <a:hlinkClick r:id="rId3">
                  <a:extLst>
                    <a:ext uri="{A12FA001-AC4F-418D-AE19-62706E023703}">
                      <ahyp:hlinkClr val="tx"/>
                    </a:ext>
                  </a:extLst>
                </a:hlinkClick>
              </a:rPr>
              <a:t>Tlaloc</a:t>
            </a:r>
            <a:r>
              <a:rPr lang="en" sz="1050">
                <a:solidFill>
                  <a:srgbClr val="202122"/>
                </a:solidFill>
                <a:highlight>
                  <a:srgbClr val="FFFFFF"/>
                </a:highlight>
              </a:rPr>
              <a:t> which had served for an asylum to himself and his six brethren, he built an artificial hill in the form of a pyramid. He ordered bricks to be made in the province of </a:t>
            </a:r>
            <a:r>
              <a:rPr lang="en" sz="1050">
                <a:solidFill>
                  <a:srgbClr val="0645AD"/>
                </a:solidFill>
                <a:highlight>
                  <a:srgbClr val="FFFFFF"/>
                </a:highlight>
                <a:uFill>
                  <a:noFill/>
                </a:uFill>
                <a:hlinkClick r:id="rId4">
                  <a:extLst>
                    <a:ext uri="{A12FA001-AC4F-418D-AE19-62706E023703}">
                      <ahyp:hlinkClr val="tx"/>
                    </a:ext>
                  </a:extLst>
                </a:hlinkClick>
              </a:rPr>
              <a:t>Tlalmanalco</a:t>
            </a:r>
            <a:r>
              <a:rPr lang="en" sz="1050">
                <a:solidFill>
                  <a:srgbClr val="202122"/>
                </a:solidFill>
                <a:highlight>
                  <a:srgbClr val="FFFFFF"/>
                </a:highlight>
              </a:rPr>
              <a:t>, at the foot of the Sierra of </a:t>
            </a:r>
            <a:r>
              <a:rPr lang="en" sz="1050">
                <a:solidFill>
                  <a:srgbClr val="BA0000"/>
                </a:solidFill>
                <a:highlight>
                  <a:srgbClr val="FFFFFF"/>
                </a:highlight>
                <a:uFill>
                  <a:noFill/>
                </a:uFill>
                <a:hlinkClick r:id="rId5">
                  <a:extLst>
                    <a:ext uri="{A12FA001-AC4F-418D-AE19-62706E023703}">
                      <ahyp:hlinkClr val="tx"/>
                    </a:ext>
                  </a:extLst>
                </a:hlinkClick>
              </a:rPr>
              <a:t>Cecotl</a:t>
            </a:r>
            <a:r>
              <a:rPr lang="en" sz="1050">
                <a:solidFill>
                  <a:srgbClr val="202122"/>
                </a:solidFill>
                <a:highlight>
                  <a:srgbClr val="FFFFFF"/>
                </a:highlight>
              </a:rPr>
              <a:t>, and in order to convey them to Cholula he placed a file of men who passed them from hand to hand. The gods beheld, with wrath, an edifice the top of which was to reach the clouds. Irritated at the daring attempt of Xelhua, they hurled fire on the pyramid. Numbers of the workmen perished. The work was discontinued, and the monument was afterwards dedicated to </a:t>
            </a:r>
            <a:r>
              <a:rPr lang="en" sz="1050">
                <a:solidFill>
                  <a:srgbClr val="0645AD"/>
                </a:solidFill>
                <a:highlight>
                  <a:srgbClr val="FFFFFF"/>
                </a:highlight>
                <a:uFill>
                  <a:noFill/>
                </a:uFill>
                <a:hlinkClick r:id="rId6">
                  <a:extLst>
                    <a:ext uri="{A12FA001-AC4F-418D-AE19-62706E023703}">
                      <ahyp:hlinkClr val="tx"/>
                    </a:ext>
                  </a:extLst>
                </a:hlinkClick>
              </a:rPr>
              <a:t>Quetzalcoatl</a:t>
            </a:r>
            <a:r>
              <a:rPr lang="en" sz="1050">
                <a:solidFill>
                  <a:srgbClr val="202122"/>
                </a:solidFill>
                <a:highlight>
                  <a:srgbClr val="FFFFFF"/>
                </a:highlight>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40159fae82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40159fae82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Before the great inundation which took place 4,800 years after the erection of the world, the country of Anahuac was inhabited by giants, all of whom either perished in the inundation or were transformed into fishes, save seven who fled into caverns. When the waters subsided, one of the giants, called Xelhua, surnamed the 'Architect,' went to </a:t>
            </a:r>
            <a:r>
              <a:rPr lang="en" sz="1050">
                <a:solidFill>
                  <a:srgbClr val="0645AD"/>
                </a:solidFill>
                <a:highlight>
                  <a:srgbClr val="FFFFFF"/>
                </a:highlight>
                <a:uFill>
                  <a:noFill/>
                </a:uFill>
                <a:hlinkClick r:id="rId2">
                  <a:extLst>
                    <a:ext uri="{A12FA001-AC4F-418D-AE19-62706E023703}">
                      <ahyp:hlinkClr val="tx"/>
                    </a:ext>
                  </a:extLst>
                </a:hlinkClick>
              </a:rPr>
              <a:t>Cholula</a:t>
            </a:r>
            <a:r>
              <a:rPr lang="en" sz="1050">
                <a:solidFill>
                  <a:srgbClr val="202122"/>
                </a:solidFill>
                <a:highlight>
                  <a:srgbClr val="FFFFFF"/>
                </a:highlight>
              </a:rPr>
              <a:t>, where, as a memorial of the </a:t>
            </a:r>
            <a:r>
              <a:rPr lang="en" sz="1050">
                <a:solidFill>
                  <a:srgbClr val="0645AD"/>
                </a:solidFill>
                <a:highlight>
                  <a:srgbClr val="FFFFFF"/>
                </a:highlight>
                <a:uFill>
                  <a:noFill/>
                </a:uFill>
                <a:hlinkClick r:id="rId3">
                  <a:extLst>
                    <a:ext uri="{A12FA001-AC4F-418D-AE19-62706E023703}">
                      <ahyp:hlinkClr val="tx"/>
                    </a:ext>
                  </a:extLst>
                </a:hlinkClick>
              </a:rPr>
              <a:t>Tlaloc</a:t>
            </a:r>
            <a:r>
              <a:rPr lang="en" sz="1050">
                <a:solidFill>
                  <a:srgbClr val="202122"/>
                </a:solidFill>
                <a:highlight>
                  <a:srgbClr val="FFFFFF"/>
                </a:highlight>
              </a:rPr>
              <a:t> which had served for an asylum to himself and his six brethren, he built an artificial hill in the form of a pyramid. He ordered bricks to be made in the province of </a:t>
            </a:r>
            <a:r>
              <a:rPr lang="en" sz="1050">
                <a:solidFill>
                  <a:srgbClr val="0645AD"/>
                </a:solidFill>
                <a:highlight>
                  <a:srgbClr val="FFFFFF"/>
                </a:highlight>
                <a:uFill>
                  <a:noFill/>
                </a:uFill>
                <a:hlinkClick r:id="rId4">
                  <a:extLst>
                    <a:ext uri="{A12FA001-AC4F-418D-AE19-62706E023703}">
                      <ahyp:hlinkClr val="tx"/>
                    </a:ext>
                  </a:extLst>
                </a:hlinkClick>
              </a:rPr>
              <a:t>Tlalmanalco</a:t>
            </a:r>
            <a:r>
              <a:rPr lang="en" sz="1050">
                <a:solidFill>
                  <a:srgbClr val="202122"/>
                </a:solidFill>
                <a:highlight>
                  <a:srgbClr val="FFFFFF"/>
                </a:highlight>
              </a:rPr>
              <a:t>, at the foot of the Sierra of </a:t>
            </a:r>
            <a:r>
              <a:rPr lang="en" sz="1050">
                <a:solidFill>
                  <a:srgbClr val="BA0000"/>
                </a:solidFill>
                <a:highlight>
                  <a:srgbClr val="FFFFFF"/>
                </a:highlight>
                <a:uFill>
                  <a:noFill/>
                </a:uFill>
                <a:hlinkClick r:id="rId5">
                  <a:extLst>
                    <a:ext uri="{A12FA001-AC4F-418D-AE19-62706E023703}">
                      <ahyp:hlinkClr val="tx"/>
                    </a:ext>
                  </a:extLst>
                </a:hlinkClick>
              </a:rPr>
              <a:t>Cecotl</a:t>
            </a:r>
            <a:r>
              <a:rPr lang="en" sz="1050">
                <a:solidFill>
                  <a:srgbClr val="202122"/>
                </a:solidFill>
                <a:highlight>
                  <a:srgbClr val="FFFFFF"/>
                </a:highlight>
              </a:rPr>
              <a:t>, and in order to convey them to Cholula he placed a file of men who passed them from hand to hand. The gods beheld, with wrath, an edifice the top of which was to reach the clouds. Irritated at the daring attempt of Xelhua, they hurled fire on the pyramid. Numbers of the workmen perished. The work was discontinued, and the monument was afterwards dedicated to </a:t>
            </a:r>
            <a:r>
              <a:rPr lang="en" sz="1050">
                <a:solidFill>
                  <a:srgbClr val="0645AD"/>
                </a:solidFill>
                <a:highlight>
                  <a:srgbClr val="FFFFFF"/>
                </a:highlight>
                <a:uFill>
                  <a:noFill/>
                </a:uFill>
                <a:hlinkClick r:id="rId6">
                  <a:extLst>
                    <a:ext uri="{A12FA001-AC4F-418D-AE19-62706E023703}">
                      <ahyp:hlinkClr val="tx"/>
                    </a:ext>
                  </a:extLst>
                </a:hlinkClick>
              </a:rPr>
              <a:t>Quetzalcoatl</a:t>
            </a:r>
            <a:r>
              <a:rPr lang="en" sz="1050">
                <a:solidFill>
                  <a:srgbClr val="202122"/>
                </a:solidFill>
                <a:highlight>
                  <a:srgbClr val="FFFFFF"/>
                </a:highlight>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40159fae82_4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40159fae82_4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Before the great inundation which took place 4,800 years after the erection of the world, the country of Anahuac was inhabited by giants, all of whom either perished in the inundation or were transformed into fishes, save seven who fled into caverns. When the waters subsided, one of the giants, called Xelhua, surnamed the 'Architect,' went to </a:t>
            </a:r>
            <a:r>
              <a:rPr lang="en" sz="1050">
                <a:solidFill>
                  <a:srgbClr val="0645AD"/>
                </a:solidFill>
                <a:highlight>
                  <a:srgbClr val="FFFFFF"/>
                </a:highlight>
                <a:uFill>
                  <a:noFill/>
                </a:uFill>
                <a:hlinkClick r:id="rId2">
                  <a:extLst>
                    <a:ext uri="{A12FA001-AC4F-418D-AE19-62706E023703}">
                      <ahyp:hlinkClr val="tx"/>
                    </a:ext>
                  </a:extLst>
                </a:hlinkClick>
              </a:rPr>
              <a:t>Cholula</a:t>
            </a:r>
            <a:r>
              <a:rPr lang="en" sz="1050">
                <a:solidFill>
                  <a:srgbClr val="202122"/>
                </a:solidFill>
                <a:highlight>
                  <a:srgbClr val="FFFFFF"/>
                </a:highlight>
              </a:rPr>
              <a:t>, where, as a memorial of the </a:t>
            </a:r>
            <a:r>
              <a:rPr lang="en" sz="1050">
                <a:solidFill>
                  <a:srgbClr val="0645AD"/>
                </a:solidFill>
                <a:highlight>
                  <a:srgbClr val="FFFFFF"/>
                </a:highlight>
                <a:uFill>
                  <a:noFill/>
                </a:uFill>
                <a:hlinkClick r:id="rId3">
                  <a:extLst>
                    <a:ext uri="{A12FA001-AC4F-418D-AE19-62706E023703}">
                      <ahyp:hlinkClr val="tx"/>
                    </a:ext>
                  </a:extLst>
                </a:hlinkClick>
              </a:rPr>
              <a:t>Tlaloc</a:t>
            </a:r>
            <a:r>
              <a:rPr lang="en" sz="1050">
                <a:solidFill>
                  <a:srgbClr val="202122"/>
                </a:solidFill>
                <a:highlight>
                  <a:srgbClr val="FFFFFF"/>
                </a:highlight>
              </a:rPr>
              <a:t> which had served for an asylum to himself and his six brethren, he built an artificial hill in the form of a pyramid. He ordered bricks to be made in the province of </a:t>
            </a:r>
            <a:r>
              <a:rPr lang="en" sz="1050">
                <a:solidFill>
                  <a:srgbClr val="0645AD"/>
                </a:solidFill>
                <a:highlight>
                  <a:srgbClr val="FFFFFF"/>
                </a:highlight>
                <a:uFill>
                  <a:noFill/>
                </a:uFill>
                <a:hlinkClick r:id="rId4">
                  <a:extLst>
                    <a:ext uri="{A12FA001-AC4F-418D-AE19-62706E023703}">
                      <ahyp:hlinkClr val="tx"/>
                    </a:ext>
                  </a:extLst>
                </a:hlinkClick>
              </a:rPr>
              <a:t>Tlalmanalco</a:t>
            </a:r>
            <a:r>
              <a:rPr lang="en" sz="1050">
                <a:solidFill>
                  <a:srgbClr val="202122"/>
                </a:solidFill>
                <a:highlight>
                  <a:srgbClr val="FFFFFF"/>
                </a:highlight>
              </a:rPr>
              <a:t>, at the foot of the Sierra of </a:t>
            </a:r>
            <a:r>
              <a:rPr lang="en" sz="1050">
                <a:solidFill>
                  <a:srgbClr val="BA0000"/>
                </a:solidFill>
                <a:highlight>
                  <a:srgbClr val="FFFFFF"/>
                </a:highlight>
                <a:uFill>
                  <a:noFill/>
                </a:uFill>
                <a:hlinkClick r:id="rId5">
                  <a:extLst>
                    <a:ext uri="{A12FA001-AC4F-418D-AE19-62706E023703}">
                      <ahyp:hlinkClr val="tx"/>
                    </a:ext>
                  </a:extLst>
                </a:hlinkClick>
              </a:rPr>
              <a:t>Cecotl</a:t>
            </a:r>
            <a:r>
              <a:rPr lang="en" sz="1050">
                <a:solidFill>
                  <a:srgbClr val="202122"/>
                </a:solidFill>
                <a:highlight>
                  <a:srgbClr val="FFFFFF"/>
                </a:highlight>
              </a:rPr>
              <a:t>, and in order to convey them to Cholula he placed a file of men who passed them from hand to hand. The gods beheld, with wrath, an edifice the top of which was to reach the clouds. Irritated at the daring attempt of Xelhua, they hurled fire on the pyramid. Numbers of the workmen perished. The work was discontinued, and the monument was afterwards dedicated to </a:t>
            </a:r>
            <a:r>
              <a:rPr lang="en" sz="1050">
                <a:solidFill>
                  <a:srgbClr val="0645AD"/>
                </a:solidFill>
                <a:highlight>
                  <a:srgbClr val="FFFFFF"/>
                </a:highlight>
                <a:uFill>
                  <a:noFill/>
                </a:uFill>
                <a:hlinkClick r:id="rId6">
                  <a:extLst>
                    <a:ext uri="{A12FA001-AC4F-418D-AE19-62706E023703}">
                      <ahyp:hlinkClr val="tx"/>
                    </a:ext>
                  </a:extLst>
                </a:hlinkClick>
              </a:rPr>
              <a:t>Quetzalcoatl</a:t>
            </a:r>
            <a:r>
              <a:rPr lang="en" sz="1050">
                <a:solidFill>
                  <a:srgbClr val="202122"/>
                </a:solidFill>
                <a:highlight>
                  <a:srgbClr val="FFFFFF"/>
                </a:highlight>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40159fae82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40159fae82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Covenant means the choicest meat. Making a covenant is the cutting of the meat (and passing it between)</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400a5ad17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400a5ad17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8.png"/><Relationship Id="rId10" Type="http://schemas.openxmlformats.org/officeDocument/2006/relationships/image" Target="../media/image5.png"/><Relationship Id="rId9" Type="http://schemas.openxmlformats.org/officeDocument/2006/relationships/image" Target="../media/image29.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27.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18.png"/><Relationship Id="rId5" Type="http://schemas.openxmlformats.org/officeDocument/2006/relationships/image" Target="../media/image26.png"/><Relationship Id="rId6" Type="http://schemas.openxmlformats.org/officeDocument/2006/relationships/image" Target="../media/image14.png"/><Relationship Id="rId7" Type="http://schemas.openxmlformats.org/officeDocument/2006/relationships/image" Target="../media/image23.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92587" r="0" t="0"/>
          <a:stretch/>
        </p:blipFill>
        <p:spPr>
          <a:xfrm flipH="1">
            <a:off x="6376925" y="-75"/>
            <a:ext cx="2767150" cy="5143499"/>
          </a:xfrm>
          <a:prstGeom prst="rect">
            <a:avLst/>
          </a:prstGeom>
          <a:noFill/>
          <a:ln>
            <a:noFill/>
          </a:ln>
        </p:spPr>
      </p:pic>
      <p:pic>
        <p:nvPicPr>
          <p:cNvPr id="55" name="Google Shape;55;p13"/>
          <p:cNvPicPr preferRelativeResize="0"/>
          <p:nvPr/>
        </p:nvPicPr>
        <p:blipFill>
          <a:blip r:embed="rId4">
            <a:alphaModFix/>
          </a:blip>
          <a:stretch>
            <a:fillRect/>
          </a:stretch>
        </p:blipFill>
        <p:spPr>
          <a:xfrm>
            <a:off x="3297713" y="3548246"/>
            <a:ext cx="2548576" cy="1129057"/>
          </a:xfrm>
          <a:prstGeom prst="rect">
            <a:avLst/>
          </a:prstGeom>
          <a:noFill/>
          <a:ln>
            <a:noFill/>
          </a:ln>
        </p:spPr>
      </p:pic>
      <p:pic>
        <p:nvPicPr>
          <p:cNvPr id="56" name="Google Shape;56;p13"/>
          <p:cNvPicPr preferRelativeResize="0"/>
          <p:nvPr/>
        </p:nvPicPr>
        <p:blipFill rotWithShape="1">
          <a:blip r:embed="rId3">
            <a:alphaModFix/>
          </a:blip>
          <a:srcRect b="0" l="92587" r="0" t="0"/>
          <a:stretch/>
        </p:blipFill>
        <p:spPr>
          <a:xfrm>
            <a:off x="75" y="-75"/>
            <a:ext cx="2745651" cy="5143499"/>
          </a:xfrm>
          <a:prstGeom prst="rect">
            <a:avLst/>
          </a:prstGeom>
          <a:noFill/>
          <a:ln>
            <a:noFill/>
          </a:ln>
        </p:spPr>
      </p:pic>
      <p:pic>
        <p:nvPicPr>
          <p:cNvPr id="57" name="Google Shape;57;p13"/>
          <p:cNvPicPr preferRelativeResize="0"/>
          <p:nvPr/>
        </p:nvPicPr>
        <p:blipFill rotWithShape="1">
          <a:blip r:embed="rId3">
            <a:alphaModFix/>
          </a:blip>
          <a:srcRect b="0" l="0" r="95144" t="0"/>
          <a:stretch/>
        </p:blipFill>
        <p:spPr>
          <a:xfrm flipH="1">
            <a:off x="253" y="-75"/>
            <a:ext cx="2745651" cy="5143499"/>
          </a:xfrm>
          <a:prstGeom prst="rect">
            <a:avLst/>
          </a:prstGeom>
          <a:noFill/>
          <a:ln>
            <a:noFill/>
          </a:ln>
        </p:spPr>
      </p:pic>
      <p:pic>
        <p:nvPicPr>
          <p:cNvPr id="58" name="Google Shape;58;p13"/>
          <p:cNvPicPr preferRelativeResize="0"/>
          <p:nvPr/>
        </p:nvPicPr>
        <p:blipFill>
          <a:blip r:embed="rId5">
            <a:alphaModFix/>
          </a:blip>
          <a:stretch>
            <a:fillRect/>
          </a:stretch>
        </p:blipFill>
        <p:spPr>
          <a:xfrm>
            <a:off x="531675" y="2518200"/>
            <a:ext cx="8273400" cy="2159100"/>
          </a:xfrm>
          <a:prstGeom prst="rect">
            <a:avLst/>
          </a:prstGeom>
          <a:noFill/>
          <a:ln>
            <a:noFill/>
          </a:ln>
        </p:spPr>
      </p:pic>
      <p:pic>
        <p:nvPicPr>
          <p:cNvPr id="59" name="Google Shape;59;p13"/>
          <p:cNvPicPr preferRelativeResize="0"/>
          <p:nvPr/>
        </p:nvPicPr>
        <p:blipFill rotWithShape="1">
          <a:blip r:embed="rId6">
            <a:alphaModFix/>
          </a:blip>
          <a:srcRect b="3409" l="0" r="0" t="0"/>
          <a:stretch/>
        </p:blipFill>
        <p:spPr>
          <a:xfrm>
            <a:off x="2" y="-75"/>
            <a:ext cx="3431623" cy="5143500"/>
          </a:xfrm>
          <a:prstGeom prst="rect">
            <a:avLst/>
          </a:prstGeom>
          <a:noFill/>
          <a:ln>
            <a:noFill/>
          </a:ln>
        </p:spPr>
      </p:pic>
      <p:pic>
        <p:nvPicPr>
          <p:cNvPr id="60" name="Google Shape;60;p13"/>
          <p:cNvPicPr preferRelativeResize="0"/>
          <p:nvPr/>
        </p:nvPicPr>
        <p:blipFill rotWithShape="1">
          <a:blip r:embed="rId7">
            <a:alphaModFix/>
          </a:blip>
          <a:srcRect b="16936" l="0" r="0" t="0"/>
          <a:stretch/>
        </p:blipFill>
        <p:spPr>
          <a:xfrm>
            <a:off x="0" y="-75"/>
            <a:ext cx="4128260" cy="5143500"/>
          </a:xfrm>
          <a:prstGeom prst="rect">
            <a:avLst/>
          </a:prstGeom>
          <a:noFill/>
          <a:ln>
            <a:noFill/>
          </a:ln>
        </p:spPr>
      </p:pic>
      <p:pic>
        <p:nvPicPr>
          <p:cNvPr id="61" name="Google Shape;61;p13"/>
          <p:cNvPicPr preferRelativeResize="0"/>
          <p:nvPr/>
        </p:nvPicPr>
        <p:blipFill rotWithShape="1">
          <a:blip r:embed="rId7">
            <a:alphaModFix/>
          </a:blip>
          <a:srcRect b="16936" l="93871" r="0" t="0"/>
          <a:stretch/>
        </p:blipFill>
        <p:spPr>
          <a:xfrm flipH="1">
            <a:off x="4021225" y="-75"/>
            <a:ext cx="5122975" cy="5143500"/>
          </a:xfrm>
          <a:prstGeom prst="rect">
            <a:avLst/>
          </a:prstGeom>
          <a:noFill/>
          <a:ln>
            <a:noFill/>
          </a:ln>
        </p:spPr>
      </p:pic>
      <p:sp>
        <p:nvSpPr>
          <p:cNvPr id="62" name="Google Shape;62;p13"/>
          <p:cNvSpPr txBox="1"/>
          <p:nvPr/>
        </p:nvSpPr>
        <p:spPr>
          <a:xfrm>
            <a:off x="4721500" y="1494063"/>
            <a:ext cx="4422600" cy="3605400"/>
          </a:xfrm>
          <a:prstGeom prst="rect">
            <a:avLst/>
          </a:prstGeom>
          <a:noFill/>
          <a:ln>
            <a:noFill/>
          </a:ln>
        </p:spPr>
        <p:txBody>
          <a:bodyPr anchorCtr="0" anchor="b" bIns="91425" lIns="91425" spcFirstLastPara="1" rIns="91425" wrap="square" tIns="91425">
            <a:noAutofit/>
          </a:bodyPr>
          <a:lstStyle/>
          <a:p>
            <a:pPr indent="0" lvl="0" marL="0" rtl="0" algn="r">
              <a:lnSpc>
                <a:spcPct val="80000"/>
              </a:lnSpc>
              <a:spcBef>
                <a:spcPts val="0"/>
              </a:spcBef>
              <a:spcAft>
                <a:spcPts val="0"/>
              </a:spcAft>
              <a:buNone/>
            </a:pPr>
            <a:r>
              <a:rPr lang="en" sz="5000">
                <a:solidFill>
                  <a:srgbClr val="FFF2CC"/>
                </a:solidFill>
                <a:latin typeface="Special Elite"/>
                <a:ea typeface="Special Elite"/>
                <a:cs typeface="Special Elite"/>
                <a:sym typeface="Special Elite"/>
              </a:rPr>
              <a:t>Ark of the Baphomet</a:t>
            </a:r>
            <a:endParaRPr sz="5000">
              <a:solidFill>
                <a:srgbClr val="FFF2CC"/>
              </a:solidFill>
              <a:latin typeface="Special Elite"/>
              <a:ea typeface="Special Elite"/>
              <a:cs typeface="Special Elite"/>
              <a:sym typeface="Special Elite"/>
            </a:endParaRPr>
          </a:p>
        </p:txBody>
      </p:sp>
      <p:pic>
        <p:nvPicPr>
          <p:cNvPr id="63" name="Google Shape;63;p13"/>
          <p:cNvPicPr preferRelativeResize="0"/>
          <p:nvPr/>
        </p:nvPicPr>
        <p:blipFill>
          <a:blip r:embed="rId8">
            <a:alphaModFix/>
          </a:blip>
          <a:stretch>
            <a:fillRect/>
          </a:stretch>
        </p:blipFill>
        <p:spPr>
          <a:xfrm>
            <a:off x="3745223" y="0"/>
            <a:ext cx="5398777" cy="5143500"/>
          </a:xfrm>
          <a:prstGeom prst="rect">
            <a:avLst/>
          </a:prstGeom>
          <a:noFill/>
          <a:ln>
            <a:noFill/>
          </a:ln>
        </p:spPr>
      </p:pic>
      <p:pic>
        <p:nvPicPr>
          <p:cNvPr id="64" name="Google Shape;64;p13"/>
          <p:cNvPicPr preferRelativeResize="0"/>
          <p:nvPr/>
        </p:nvPicPr>
        <p:blipFill rotWithShape="1">
          <a:blip r:embed="rId9">
            <a:alphaModFix/>
          </a:blip>
          <a:srcRect b="0" l="30899" r="19099" t="0"/>
          <a:stretch/>
        </p:blipFill>
        <p:spPr>
          <a:xfrm>
            <a:off x="0" y="0"/>
            <a:ext cx="4572000" cy="5143525"/>
          </a:xfrm>
          <a:prstGeom prst="rect">
            <a:avLst/>
          </a:prstGeom>
          <a:noFill/>
          <a:ln>
            <a:noFill/>
          </a:ln>
        </p:spPr>
      </p:pic>
      <p:sp>
        <p:nvSpPr>
          <p:cNvPr id="65" name="Google Shape;65;p13"/>
          <p:cNvSpPr txBox="1"/>
          <p:nvPr/>
        </p:nvSpPr>
        <p:spPr>
          <a:xfrm>
            <a:off x="4571875" y="4404600"/>
            <a:ext cx="4572000" cy="7389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Xelhua the architect</a:t>
            </a:r>
            <a:endParaRPr b="1" sz="2400">
              <a:solidFill>
                <a:schemeClr val="lt1"/>
              </a:solidFill>
            </a:endParaRPr>
          </a:p>
        </p:txBody>
      </p:sp>
      <p:sp>
        <p:nvSpPr>
          <p:cNvPr id="66" name="Google Shape;66;p13"/>
          <p:cNvSpPr txBox="1"/>
          <p:nvPr/>
        </p:nvSpPr>
        <p:spPr>
          <a:xfrm>
            <a:off x="0" y="4404600"/>
            <a:ext cx="4572000" cy="7389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Nimrod the architect</a:t>
            </a:r>
            <a:endParaRPr b="1" sz="2400">
              <a:solidFill>
                <a:schemeClr val="lt1"/>
              </a:solidFill>
            </a:endParaRPr>
          </a:p>
        </p:txBody>
      </p:sp>
      <p:cxnSp>
        <p:nvCxnSpPr>
          <p:cNvPr id="67" name="Google Shape;67;p13"/>
          <p:cNvCxnSpPr/>
          <p:nvPr/>
        </p:nvCxnSpPr>
        <p:spPr>
          <a:xfrm>
            <a:off x="4581950" y="-24425"/>
            <a:ext cx="0" cy="5143500"/>
          </a:xfrm>
          <a:prstGeom prst="straightConnector1">
            <a:avLst/>
          </a:prstGeom>
          <a:noFill/>
          <a:ln cap="flat" cmpd="sng" w="28575">
            <a:solidFill>
              <a:schemeClr val="dk1"/>
            </a:solidFill>
            <a:prstDash val="solid"/>
            <a:round/>
            <a:headEnd len="med" w="med" type="none"/>
            <a:tailEnd len="med" w="med" type="none"/>
          </a:ln>
        </p:spPr>
      </p:cxnSp>
      <p:sp>
        <p:nvSpPr>
          <p:cNvPr id="68" name="Google Shape;68;p13"/>
          <p:cNvSpPr txBox="1"/>
          <p:nvPr/>
        </p:nvSpPr>
        <p:spPr>
          <a:xfrm>
            <a:off x="6411361" y="19944"/>
            <a:ext cx="2752500" cy="1186800"/>
          </a:xfrm>
          <a:prstGeom prst="rect">
            <a:avLst/>
          </a:prstGeom>
          <a:noFill/>
          <a:ln>
            <a:noFill/>
          </a:ln>
        </p:spPr>
        <p:txBody>
          <a:bodyPr anchorCtr="0" anchor="t" bIns="91425" lIns="91425" spcFirstLastPara="1" rIns="91425" wrap="square" tIns="91425">
            <a:spAutoFit/>
          </a:bodyPr>
          <a:lstStyle/>
          <a:p>
            <a:pPr indent="0" lvl="0" marL="0" rtl="0" algn="r">
              <a:lnSpc>
                <a:spcPct val="70000"/>
              </a:lnSpc>
              <a:spcBef>
                <a:spcPts val="0"/>
              </a:spcBef>
              <a:spcAft>
                <a:spcPts val="0"/>
              </a:spcAft>
              <a:buNone/>
            </a:pPr>
            <a:r>
              <a:rPr b="1" lang="en" sz="3100">
                <a:solidFill>
                  <a:srgbClr val="CCCCCC"/>
                </a:solidFill>
              </a:rPr>
              <a:t>JAME</a:t>
            </a:r>
            <a:r>
              <a:rPr b="1" lang="en" sz="3100">
                <a:solidFill>
                  <a:srgbClr val="FFFFFF"/>
                </a:solidFill>
              </a:rPr>
              <a:t>S</a:t>
            </a:r>
            <a:endParaRPr b="1" sz="3100">
              <a:solidFill>
                <a:srgbClr val="FFFFFF"/>
              </a:solidFill>
            </a:endParaRPr>
          </a:p>
          <a:p>
            <a:pPr indent="0" lvl="0" marL="0" rtl="0" algn="r">
              <a:lnSpc>
                <a:spcPct val="70000"/>
              </a:lnSpc>
              <a:spcBef>
                <a:spcPts val="0"/>
              </a:spcBef>
              <a:spcAft>
                <a:spcPts val="0"/>
              </a:spcAft>
              <a:buNone/>
            </a:pPr>
            <a:r>
              <a:rPr b="1" lang="en" sz="3100">
                <a:solidFill>
                  <a:srgbClr val="FFFFFF"/>
                </a:solidFill>
              </a:rPr>
              <a:t>TRUE</a:t>
            </a:r>
            <a:endParaRPr b="1" sz="3100">
              <a:solidFill>
                <a:srgbClr val="FFFFFF"/>
              </a:solidFill>
            </a:endParaRPr>
          </a:p>
          <a:p>
            <a:pPr indent="0" lvl="0" marL="0" rtl="0" algn="r">
              <a:lnSpc>
                <a:spcPct val="70000"/>
              </a:lnSpc>
              <a:spcBef>
                <a:spcPts val="0"/>
              </a:spcBef>
              <a:spcAft>
                <a:spcPts val="0"/>
              </a:spcAft>
              <a:buNone/>
            </a:pPr>
            <a:r>
              <a:rPr b="1" lang="en" sz="3100">
                <a:solidFill>
                  <a:srgbClr val="6D9EEB"/>
                </a:solidFill>
              </a:rPr>
              <a:t>LIV</a:t>
            </a:r>
            <a:r>
              <a:rPr b="1" lang="en" sz="3100">
                <a:solidFill>
                  <a:srgbClr val="FFFFFF"/>
                </a:solidFill>
              </a:rPr>
              <a:t>E</a:t>
            </a:r>
            <a:endParaRPr b="1" sz="3100">
              <a:solidFill>
                <a:srgbClr val="FFFFFF"/>
              </a:solidFill>
            </a:endParaRPr>
          </a:p>
        </p:txBody>
      </p:sp>
      <p:pic>
        <p:nvPicPr>
          <p:cNvPr id="69" name="Google Shape;69;p13"/>
          <p:cNvPicPr preferRelativeResize="0"/>
          <p:nvPr/>
        </p:nvPicPr>
        <p:blipFill rotWithShape="1">
          <a:blip r:embed="rId10">
            <a:alphaModFix/>
          </a:blip>
          <a:srcRect b="25898" l="30196" r="0" t="0"/>
          <a:stretch/>
        </p:blipFill>
        <p:spPr>
          <a:xfrm>
            <a:off x="2761425" y="0"/>
            <a:ext cx="6382574" cy="38113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5" name="Shape 155"/>
        <p:cNvGrpSpPr/>
        <p:nvPr/>
      </p:nvGrpSpPr>
      <p:grpSpPr>
        <a:xfrm>
          <a:off x="0" y="0"/>
          <a:ext cx="0" cy="0"/>
          <a:chOff x="0" y="0"/>
          <a:chExt cx="0" cy="0"/>
        </a:xfrm>
      </p:grpSpPr>
      <p:sp>
        <p:nvSpPr>
          <p:cNvPr id="156" name="Google Shape;156;p22"/>
          <p:cNvSpPr txBox="1"/>
          <p:nvPr/>
        </p:nvSpPr>
        <p:spPr>
          <a:xfrm>
            <a:off x="4754775" y="1863750"/>
            <a:ext cx="38262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000">
                <a:solidFill>
                  <a:schemeClr val="lt1"/>
                </a:solidFill>
              </a:rPr>
              <a:t>The Preserver of Life was made of solid timber, so that the rays of Shamash (the sun) would not shine in.</a:t>
            </a:r>
            <a:endParaRPr i="1" sz="2000">
              <a:solidFill>
                <a:schemeClr val="lt1"/>
              </a:solidFill>
            </a:endParaRPr>
          </a:p>
        </p:txBody>
      </p:sp>
      <p:sp>
        <p:nvSpPr>
          <p:cNvPr id="157" name="Google Shape;157;p22"/>
          <p:cNvSpPr txBox="1"/>
          <p:nvPr/>
        </p:nvSpPr>
        <p:spPr>
          <a:xfrm>
            <a:off x="122075" y="0"/>
            <a:ext cx="86430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chemeClr val="lt1"/>
                </a:solidFill>
              </a:rPr>
              <a:t>The Original “Preserver” story wasn’t meant to survive a flood. The </a:t>
            </a:r>
            <a:r>
              <a:rPr b="1" lang="en" sz="2300">
                <a:solidFill>
                  <a:schemeClr val="lt1"/>
                </a:solidFill>
              </a:rPr>
              <a:t>ancient</a:t>
            </a:r>
            <a:r>
              <a:rPr b="1" lang="en" sz="2300">
                <a:solidFill>
                  <a:schemeClr val="lt1"/>
                </a:solidFill>
              </a:rPr>
              <a:t> memory morphed into a flood myth to fit the cultural threat of a primitive civilization.</a:t>
            </a:r>
            <a:endParaRPr sz="2300">
              <a:solidFill>
                <a:schemeClr val="lt1"/>
              </a:solidFill>
            </a:endParaRPr>
          </a:p>
        </p:txBody>
      </p:sp>
      <p:pic>
        <p:nvPicPr>
          <p:cNvPr id="158" name="Google Shape;158;p22"/>
          <p:cNvPicPr preferRelativeResize="0"/>
          <p:nvPr/>
        </p:nvPicPr>
        <p:blipFill rotWithShape="1">
          <a:blip r:embed="rId3">
            <a:alphaModFix/>
          </a:blip>
          <a:srcRect b="22988" l="0" r="54027" t="0"/>
          <a:stretch/>
        </p:blipFill>
        <p:spPr>
          <a:xfrm>
            <a:off x="1169725" y="1951938"/>
            <a:ext cx="2596149" cy="24838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pic>
        <p:nvPicPr>
          <p:cNvPr id="163" name="Google Shape;163;p23"/>
          <p:cNvPicPr preferRelativeResize="0"/>
          <p:nvPr/>
        </p:nvPicPr>
        <p:blipFill>
          <a:blip r:embed="rId3">
            <a:alphaModFix/>
          </a:blip>
          <a:stretch>
            <a:fillRect/>
          </a:stretch>
        </p:blipFill>
        <p:spPr>
          <a:xfrm>
            <a:off x="4882409" y="0"/>
            <a:ext cx="3861582" cy="5143500"/>
          </a:xfrm>
          <a:prstGeom prst="rect">
            <a:avLst/>
          </a:prstGeom>
          <a:noFill/>
          <a:ln>
            <a:noFill/>
          </a:ln>
        </p:spPr>
      </p:pic>
      <p:pic>
        <p:nvPicPr>
          <p:cNvPr id="164" name="Google Shape;164;p23"/>
          <p:cNvPicPr preferRelativeResize="0"/>
          <p:nvPr/>
        </p:nvPicPr>
        <p:blipFill>
          <a:blip r:embed="rId4">
            <a:alphaModFix/>
          </a:blip>
          <a:stretch>
            <a:fillRect/>
          </a:stretch>
        </p:blipFill>
        <p:spPr>
          <a:xfrm>
            <a:off x="4921296" y="1766050"/>
            <a:ext cx="4222700" cy="3282200"/>
          </a:xfrm>
          <a:prstGeom prst="rect">
            <a:avLst/>
          </a:prstGeom>
          <a:noFill/>
          <a:ln>
            <a:noFill/>
          </a:ln>
        </p:spPr>
      </p:pic>
      <p:pic>
        <p:nvPicPr>
          <p:cNvPr id="165" name="Google Shape;165;p23"/>
          <p:cNvPicPr preferRelativeResize="0"/>
          <p:nvPr/>
        </p:nvPicPr>
        <p:blipFill>
          <a:blip r:embed="rId5">
            <a:alphaModFix/>
          </a:blip>
          <a:stretch>
            <a:fillRect/>
          </a:stretch>
        </p:blipFill>
        <p:spPr>
          <a:xfrm>
            <a:off x="4425575" y="1604675"/>
            <a:ext cx="4718424" cy="3538825"/>
          </a:xfrm>
          <a:prstGeom prst="rect">
            <a:avLst/>
          </a:prstGeom>
          <a:noFill/>
          <a:ln>
            <a:noFill/>
          </a:ln>
        </p:spPr>
      </p:pic>
      <p:pic>
        <p:nvPicPr>
          <p:cNvPr id="166" name="Google Shape;166;p23"/>
          <p:cNvPicPr preferRelativeResize="0"/>
          <p:nvPr/>
        </p:nvPicPr>
        <p:blipFill>
          <a:blip r:embed="rId6">
            <a:alphaModFix/>
          </a:blip>
          <a:stretch>
            <a:fillRect/>
          </a:stretch>
        </p:blipFill>
        <p:spPr>
          <a:xfrm>
            <a:off x="4650277" y="0"/>
            <a:ext cx="3070746" cy="5143500"/>
          </a:xfrm>
          <a:prstGeom prst="rect">
            <a:avLst/>
          </a:prstGeom>
          <a:noFill/>
          <a:ln>
            <a:noFill/>
          </a:ln>
        </p:spPr>
      </p:pic>
      <p:pic>
        <p:nvPicPr>
          <p:cNvPr id="167" name="Google Shape;167;p23"/>
          <p:cNvPicPr preferRelativeResize="0"/>
          <p:nvPr/>
        </p:nvPicPr>
        <p:blipFill rotWithShape="1">
          <a:blip r:embed="rId7">
            <a:alphaModFix/>
          </a:blip>
          <a:srcRect b="0" l="36467" r="9119" t="0"/>
          <a:stretch/>
        </p:blipFill>
        <p:spPr>
          <a:xfrm>
            <a:off x="4168600" y="0"/>
            <a:ext cx="4975402" cy="5143500"/>
          </a:xfrm>
          <a:prstGeom prst="rect">
            <a:avLst/>
          </a:prstGeom>
          <a:noFill/>
          <a:ln>
            <a:noFill/>
          </a:ln>
        </p:spPr>
      </p:pic>
      <p:sp>
        <p:nvSpPr>
          <p:cNvPr id="168" name="Google Shape;168;p23"/>
          <p:cNvSpPr txBox="1"/>
          <p:nvPr/>
        </p:nvSpPr>
        <p:spPr>
          <a:xfrm>
            <a:off x="277925" y="3570750"/>
            <a:ext cx="3549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Deucalion</a:t>
            </a:r>
            <a:r>
              <a:rPr lang="en" sz="1200"/>
              <a:t>, with the aid of his father Prometheus, was saved from this deluge by building a </a:t>
            </a:r>
            <a:r>
              <a:rPr b="1" lang="en" sz="1200"/>
              <a:t>chest</a:t>
            </a:r>
            <a:r>
              <a:rPr lang="en" sz="1200"/>
              <a:t>. Like the biblical Noah and the Mesopotamian counterpart Utnapishtim, he uses this device to survive the deluge with his wife, Pyrrha, daughter of Epimetheus. They repopulated </a:t>
            </a:r>
            <a:r>
              <a:rPr lang="en" sz="1200"/>
              <a:t>the</a:t>
            </a:r>
            <a:r>
              <a:rPr lang="en" sz="1200"/>
              <a:t> world by throwing stones over their shoulders.</a:t>
            </a:r>
            <a:endParaRPr sz="1200"/>
          </a:p>
        </p:txBody>
      </p:sp>
      <p:pic>
        <p:nvPicPr>
          <p:cNvPr id="169" name="Google Shape;169;p23"/>
          <p:cNvPicPr preferRelativeResize="0"/>
          <p:nvPr/>
        </p:nvPicPr>
        <p:blipFill>
          <a:blip r:embed="rId8">
            <a:alphaModFix/>
          </a:blip>
          <a:stretch>
            <a:fillRect/>
          </a:stretch>
        </p:blipFill>
        <p:spPr>
          <a:xfrm>
            <a:off x="376225" y="165800"/>
            <a:ext cx="3270300" cy="3339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0000"/>
        </a:solidFill>
      </p:bgPr>
    </p:bg>
    <p:spTree>
      <p:nvGrpSpPr>
        <p:cNvPr id="173" name="Shape 173"/>
        <p:cNvGrpSpPr/>
        <p:nvPr/>
      </p:nvGrpSpPr>
      <p:grpSpPr>
        <a:xfrm>
          <a:off x="0" y="0"/>
          <a:ext cx="0" cy="0"/>
          <a:chOff x="0" y="0"/>
          <a:chExt cx="0" cy="0"/>
        </a:xfrm>
      </p:grpSpPr>
      <p:pic>
        <p:nvPicPr>
          <p:cNvPr id="174" name="Google Shape;174;p24"/>
          <p:cNvPicPr preferRelativeResize="0"/>
          <p:nvPr/>
        </p:nvPicPr>
        <p:blipFill rotWithShape="1">
          <a:blip r:embed="rId3">
            <a:alphaModFix/>
          </a:blip>
          <a:srcRect b="0" l="0" r="0" t="4278"/>
          <a:stretch/>
        </p:blipFill>
        <p:spPr>
          <a:xfrm>
            <a:off x="0" y="0"/>
            <a:ext cx="9135475" cy="4918976"/>
          </a:xfrm>
          <a:prstGeom prst="rect">
            <a:avLst/>
          </a:prstGeom>
          <a:noFill/>
          <a:ln>
            <a:noFill/>
          </a:ln>
        </p:spPr>
      </p:pic>
      <p:sp>
        <p:nvSpPr>
          <p:cNvPr id="175" name="Google Shape;175;p24"/>
          <p:cNvSpPr txBox="1"/>
          <p:nvPr/>
        </p:nvSpPr>
        <p:spPr>
          <a:xfrm>
            <a:off x="3678575" y="781300"/>
            <a:ext cx="51687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300"/>
          </a:p>
        </p:txBody>
      </p:sp>
      <p:sp>
        <p:nvSpPr>
          <p:cNvPr id="176" name="Google Shape;176;p24"/>
          <p:cNvSpPr txBox="1"/>
          <p:nvPr/>
        </p:nvSpPr>
        <p:spPr>
          <a:xfrm>
            <a:off x="50" y="4329650"/>
            <a:ext cx="9135600" cy="8088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2CC"/>
                </a:solidFill>
              </a:rPr>
              <a:t>In Hindu teachings, Manu, or the first man, was visited by a fish, Lord Vishnu. </a:t>
            </a:r>
            <a:r>
              <a:rPr lang="en" sz="1100">
                <a:solidFill>
                  <a:srgbClr val="FFF2CC"/>
                </a:solidFill>
              </a:rPr>
              <a:t>Vishnu</a:t>
            </a:r>
            <a:r>
              <a:rPr lang="en" sz="1100">
                <a:solidFill>
                  <a:srgbClr val="FFF2CC"/>
                </a:solidFill>
              </a:rPr>
              <a:t> told Manu that the world would be destroyed in a great flood. Manu built a boat and tied it to the horn of the great fish. The fish guided Manu’s boat through the floods and, not surprisingly, to the top of a mountain. When the floodwaters receded, Manu performed a ritual sacrifice and poured butter and sour milk into the sea. After a year, a woman rose from the water and announced herself as “the daughter of Manu.” So it is Manu and his “daughter” that repopulate the earth.</a:t>
            </a:r>
            <a:endParaRPr sz="1100">
              <a:solidFill>
                <a:srgbClr val="FFF2CC"/>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5"/>
          <p:cNvSpPr txBox="1"/>
          <p:nvPr>
            <p:ph type="title"/>
          </p:nvPr>
        </p:nvSpPr>
        <p:spPr>
          <a:xfrm>
            <a:off x="6591462" y="429648"/>
            <a:ext cx="2353800" cy="450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t>ancient Egypt , China , and Japan , and the sacred mountain is called to - day by the Arabs “ Allah's Lat ” ( or male organ ) , which is the same as “ Arah's Rat , " or Ararat . So the Ark ( the fertile female ) rested on Allah's Lat , and brought forth life , an account of a sexual creation . It was 284 days on the " waters , ” the period of woman's gestation , when “ life " issued from the “ Ark . "</a:t>
            </a:r>
            <a:endParaRPr sz="1200"/>
          </a:p>
        </p:txBody>
      </p:sp>
      <p:pic>
        <p:nvPicPr>
          <p:cNvPr id="182" name="Google Shape;182;p25"/>
          <p:cNvPicPr preferRelativeResize="0"/>
          <p:nvPr/>
        </p:nvPicPr>
        <p:blipFill>
          <a:blip r:embed="rId3">
            <a:alphaModFix/>
          </a:blip>
          <a:stretch>
            <a:fillRect/>
          </a:stretch>
        </p:blipFill>
        <p:spPr>
          <a:xfrm>
            <a:off x="0" y="0"/>
            <a:ext cx="3778800" cy="5038427"/>
          </a:xfrm>
          <a:prstGeom prst="rect">
            <a:avLst/>
          </a:prstGeom>
          <a:noFill/>
          <a:ln>
            <a:noFill/>
          </a:ln>
        </p:spPr>
      </p:pic>
      <p:pic>
        <p:nvPicPr>
          <p:cNvPr id="183" name="Google Shape;183;p25"/>
          <p:cNvPicPr preferRelativeResize="0"/>
          <p:nvPr/>
        </p:nvPicPr>
        <p:blipFill rotWithShape="1">
          <a:blip r:embed="rId4">
            <a:alphaModFix/>
          </a:blip>
          <a:srcRect b="0" l="0" r="0" t="15547"/>
          <a:stretch/>
        </p:blipFill>
        <p:spPr>
          <a:xfrm>
            <a:off x="3655350" y="235765"/>
            <a:ext cx="2823350" cy="43439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41B47"/>
        </a:solidFill>
      </p:bgPr>
    </p:bg>
    <p:spTree>
      <p:nvGrpSpPr>
        <p:cNvPr id="187" name="Shape 187"/>
        <p:cNvGrpSpPr/>
        <p:nvPr/>
      </p:nvGrpSpPr>
      <p:grpSpPr>
        <a:xfrm>
          <a:off x="0" y="0"/>
          <a:ext cx="0" cy="0"/>
          <a:chOff x="0" y="0"/>
          <a:chExt cx="0" cy="0"/>
        </a:xfrm>
      </p:grpSpPr>
      <p:sp>
        <p:nvSpPr>
          <p:cNvPr id="188" name="Google Shape;188;p26"/>
          <p:cNvSpPr txBox="1"/>
          <p:nvPr>
            <p:ph idx="1" type="subTitle"/>
          </p:nvPr>
        </p:nvSpPr>
        <p:spPr>
          <a:xfrm>
            <a:off x="529350" y="0"/>
            <a:ext cx="8085300" cy="514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chemeClr val="lt1"/>
                </a:solidFill>
              </a:rPr>
              <a:t>The Purpose of Giants</a:t>
            </a:r>
            <a:endParaRPr sz="4800">
              <a:solidFill>
                <a:schemeClr val="lt1"/>
              </a:solidFill>
            </a:endParaRPr>
          </a:p>
          <a:p>
            <a:pPr indent="0" lvl="0" marL="457200" rtl="0" algn="l">
              <a:spcBef>
                <a:spcPts val="0"/>
              </a:spcBef>
              <a:spcAft>
                <a:spcPts val="0"/>
              </a:spcAft>
              <a:buNone/>
            </a:pPr>
            <a:r>
              <a:t/>
            </a:r>
            <a:endParaRPr sz="13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27"/>
          <p:cNvPicPr preferRelativeResize="0"/>
          <p:nvPr/>
        </p:nvPicPr>
        <p:blipFill rotWithShape="1">
          <a:blip r:embed="rId3">
            <a:alphaModFix/>
          </a:blip>
          <a:srcRect b="11483" l="18546" r="44837" t="35302"/>
          <a:stretch/>
        </p:blipFill>
        <p:spPr>
          <a:xfrm>
            <a:off x="226700" y="661075"/>
            <a:ext cx="4509701" cy="4096074"/>
          </a:xfrm>
          <a:prstGeom prst="rect">
            <a:avLst/>
          </a:prstGeom>
          <a:noFill/>
          <a:ln>
            <a:noFill/>
          </a:ln>
        </p:spPr>
      </p:pic>
      <p:sp>
        <p:nvSpPr>
          <p:cNvPr id="194" name="Google Shape;194;p27"/>
          <p:cNvSpPr txBox="1"/>
          <p:nvPr/>
        </p:nvSpPr>
        <p:spPr>
          <a:xfrm>
            <a:off x="611650" y="100200"/>
            <a:ext cx="3365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Book of Enoch Chapter 105</a:t>
            </a:r>
            <a:endParaRPr b="1" sz="1800"/>
          </a:p>
        </p:txBody>
      </p:sp>
      <p:pic>
        <p:nvPicPr>
          <p:cNvPr id="195" name="Google Shape;195;p27"/>
          <p:cNvPicPr preferRelativeResize="0"/>
          <p:nvPr/>
        </p:nvPicPr>
        <p:blipFill>
          <a:blip r:embed="rId4">
            <a:alphaModFix/>
          </a:blip>
          <a:stretch>
            <a:fillRect/>
          </a:stretch>
        </p:blipFill>
        <p:spPr>
          <a:xfrm>
            <a:off x="4969929" y="0"/>
            <a:ext cx="4174071" cy="5143501"/>
          </a:xfrm>
          <a:prstGeom prst="rect">
            <a:avLst/>
          </a:prstGeom>
          <a:noFill/>
          <a:ln>
            <a:noFill/>
          </a:ln>
        </p:spPr>
      </p:pic>
      <p:cxnSp>
        <p:nvCxnSpPr>
          <p:cNvPr id="196" name="Google Shape;196;p27"/>
          <p:cNvCxnSpPr/>
          <p:nvPr/>
        </p:nvCxnSpPr>
        <p:spPr>
          <a:xfrm>
            <a:off x="736800" y="2380475"/>
            <a:ext cx="3618000" cy="0"/>
          </a:xfrm>
          <a:prstGeom prst="straightConnector1">
            <a:avLst/>
          </a:prstGeom>
          <a:noFill/>
          <a:ln cap="flat" cmpd="sng" w="28575">
            <a:solidFill>
              <a:srgbClr val="FF0000"/>
            </a:solidFill>
            <a:prstDash val="solid"/>
            <a:round/>
            <a:headEnd len="med" w="med" type="none"/>
            <a:tailEnd len="med" w="med" type="none"/>
          </a:ln>
        </p:spPr>
      </p:cxnSp>
      <p:cxnSp>
        <p:nvCxnSpPr>
          <p:cNvPr id="197" name="Google Shape;197;p27"/>
          <p:cNvCxnSpPr/>
          <p:nvPr/>
        </p:nvCxnSpPr>
        <p:spPr>
          <a:xfrm>
            <a:off x="529000" y="2607175"/>
            <a:ext cx="566700" cy="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8"/>
          <p:cNvPicPr preferRelativeResize="0"/>
          <p:nvPr/>
        </p:nvPicPr>
        <p:blipFill rotWithShape="1">
          <a:blip r:embed="rId3">
            <a:alphaModFix/>
          </a:blip>
          <a:srcRect b="8287" l="5284" r="54769" t="10306"/>
          <a:stretch/>
        </p:blipFill>
        <p:spPr>
          <a:xfrm>
            <a:off x="561550" y="0"/>
            <a:ext cx="4038308"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9"/>
          <p:cNvPicPr preferRelativeResize="0"/>
          <p:nvPr/>
        </p:nvPicPr>
        <p:blipFill rotWithShape="1">
          <a:blip r:embed="rId3">
            <a:alphaModFix/>
          </a:blip>
          <a:srcRect b="23463" l="20919" r="59834" t="36317"/>
          <a:stretch/>
        </p:blipFill>
        <p:spPr>
          <a:xfrm>
            <a:off x="731250" y="861900"/>
            <a:ext cx="3250601" cy="4245450"/>
          </a:xfrm>
          <a:prstGeom prst="rect">
            <a:avLst/>
          </a:prstGeom>
          <a:noFill/>
          <a:ln>
            <a:noFill/>
          </a:ln>
        </p:spPr>
      </p:pic>
      <p:cxnSp>
        <p:nvCxnSpPr>
          <p:cNvPr id="208" name="Google Shape;208;p29"/>
          <p:cNvCxnSpPr/>
          <p:nvPr/>
        </p:nvCxnSpPr>
        <p:spPr>
          <a:xfrm>
            <a:off x="1099039" y="2447558"/>
            <a:ext cx="1632600" cy="0"/>
          </a:xfrm>
          <a:prstGeom prst="straightConnector1">
            <a:avLst/>
          </a:prstGeom>
          <a:noFill/>
          <a:ln cap="flat" cmpd="sng" w="28575">
            <a:solidFill>
              <a:srgbClr val="FF0000"/>
            </a:solidFill>
            <a:prstDash val="solid"/>
            <a:round/>
            <a:headEnd len="med" w="med" type="none"/>
            <a:tailEnd len="med" w="med" type="none"/>
          </a:ln>
        </p:spPr>
      </p:cxnSp>
      <p:cxnSp>
        <p:nvCxnSpPr>
          <p:cNvPr id="209" name="Google Shape;209;p29"/>
          <p:cNvCxnSpPr/>
          <p:nvPr/>
        </p:nvCxnSpPr>
        <p:spPr>
          <a:xfrm>
            <a:off x="899773" y="2819567"/>
            <a:ext cx="988800" cy="0"/>
          </a:xfrm>
          <a:prstGeom prst="straightConnector1">
            <a:avLst/>
          </a:prstGeom>
          <a:noFill/>
          <a:ln cap="flat" cmpd="sng" w="28575">
            <a:solidFill>
              <a:srgbClr val="FF0000"/>
            </a:solidFill>
            <a:prstDash val="solid"/>
            <a:round/>
            <a:headEnd len="med" w="med" type="none"/>
            <a:tailEnd len="med" w="med" type="none"/>
          </a:ln>
        </p:spPr>
      </p:cxnSp>
      <p:cxnSp>
        <p:nvCxnSpPr>
          <p:cNvPr id="210" name="Google Shape;210;p29"/>
          <p:cNvCxnSpPr/>
          <p:nvPr/>
        </p:nvCxnSpPr>
        <p:spPr>
          <a:xfrm>
            <a:off x="991443" y="2704329"/>
            <a:ext cx="2874300" cy="0"/>
          </a:xfrm>
          <a:prstGeom prst="straightConnector1">
            <a:avLst/>
          </a:prstGeom>
          <a:noFill/>
          <a:ln cap="flat" cmpd="sng" w="28575">
            <a:solidFill>
              <a:srgbClr val="FF0000"/>
            </a:solidFill>
            <a:prstDash val="solid"/>
            <a:round/>
            <a:headEnd len="med" w="med" type="none"/>
            <a:tailEnd len="med" w="med" type="none"/>
          </a:ln>
        </p:spPr>
      </p:cxnSp>
      <p:cxnSp>
        <p:nvCxnSpPr>
          <p:cNvPr id="211" name="Google Shape;211;p29"/>
          <p:cNvCxnSpPr/>
          <p:nvPr/>
        </p:nvCxnSpPr>
        <p:spPr>
          <a:xfrm>
            <a:off x="3038104" y="3646995"/>
            <a:ext cx="835500" cy="0"/>
          </a:xfrm>
          <a:prstGeom prst="straightConnector1">
            <a:avLst/>
          </a:prstGeom>
          <a:noFill/>
          <a:ln cap="flat" cmpd="sng" w="28575">
            <a:solidFill>
              <a:srgbClr val="FF0000"/>
            </a:solidFill>
            <a:prstDash val="solid"/>
            <a:round/>
            <a:headEnd len="med" w="med" type="none"/>
            <a:tailEnd len="med" w="med" type="none"/>
          </a:ln>
        </p:spPr>
      </p:cxnSp>
      <p:cxnSp>
        <p:nvCxnSpPr>
          <p:cNvPr id="212" name="Google Shape;212;p29"/>
          <p:cNvCxnSpPr/>
          <p:nvPr/>
        </p:nvCxnSpPr>
        <p:spPr>
          <a:xfrm>
            <a:off x="899773" y="3761661"/>
            <a:ext cx="2973600" cy="0"/>
          </a:xfrm>
          <a:prstGeom prst="straightConnector1">
            <a:avLst/>
          </a:prstGeom>
          <a:noFill/>
          <a:ln cap="flat" cmpd="sng" w="28575">
            <a:solidFill>
              <a:srgbClr val="FF0000"/>
            </a:solidFill>
            <a:prstDash val="solid"/>
            <a:round/>
            <a:headEnd len="med" w="med" type="none"/>
            <a:tailEnd len="med" w="med" type="none"/>
          </a:ln>
        </p:spPr>
      </p:cxnSp>
      <p:cxnSp>
        <p:nvCxnSpPr>
          <p:cNvPr id="213" name="Google Shape;213;p29"/>
          <p:cNvCxnSpPr/>
          <p:nvPr/>
        </p:nvCxnSpPr>
        <p:spPr>
          <a:xfrm>
            <a:off x="2516646" y="4367148"/>
            <a:ext cx="1341600" cy="0"/>
          </a:xfrm>
          <a:prstGeom prst="straightConnector1">
            <a:avLst/>
          </a:prstGeom>
          <a:noFill/>
          <a:ln cap="flat" cmpd="sng" w="28575">
            <a:solidFill>
              <a:srgbClr val="FF0000"/>
            </a:solidFill>
            <a:prstDash val="solid"/>
            <a:round/>
            <a:headEnd len="med" w="med" type="none"/>
            <a:tailEnd len="med" w="med" type="none"/>
          </a:ln>
        </p:spPr>
      </p:cxnSp>
      <p:cxnSp>
        <p:nvCxnSpPr>
          <p:cNvPr id="214" name="Google Shape;214;p29"/>
          <p:cNvCxnSpPr/>
          <p:nvPr/>
        </p:nvCxnSpPr>
        <p:spPr>
          <a:xfrm>
            <a:off x="860888" y="4474148"/>
            <a:ext cx="2637000" cy="0"/>
          </a:xfrm>
          <a:prstGeom prst="straightConnector1">
            <a:avLst/>
          </a:prstGeom>
          <a:noFill/>
          <a:ln cap="flat" cmpd="sng" w="28575">
            <a:solidFill>
              <a:srgbClr val="FF0000"/>
            </a:solidFill>
            <a:prstDash val="solid"/>
            <a:round/>
            <a:headEnd len="med" w="med" type="none"/>
            <a:tailEnd len="med" w="med" type="none"/>
          </a:ln>
        </p:spPr>
      </p:cxnSp>
      <p:cxnSp>
        <p:nvCxnSpPr>
          <p:cNvPr id="215" name="Google Shape;215;p29"/>
          <p:cNvCxnSpPr/>
          <p:nvPr/>
        </p:nvCxnSpPr>
        <p:spPr>
          <a:xfrm>
            <a:off x="2846205" y="1006394"/>
            <a:ext cx="996900" cy="0"/>
          </a:xfrm>
          <a:prstGeom prst="straightConnector1">
            <a:avLst/>
          </a:prstGeom>
          <a:noFill/>
          <a:ln cap="flat" cmpd="sng" w="28575">
            <a:solidFill>
              <a:srgbClr val="FF0000"/>
            </a:solidFill>
            <a:prstDash val="solid"/>
            <a:round/>
            <a:headEnd len="med" w="med" type="none"/>
            <a:tailEnd len="med" w="med" type="none"/>
          </a:ln>
        </p:spPr>
      </p:cxnSp>
      <p:cxnSp>
        <p:nvCxnSpPr>
          <p:cNvPr id="216" name="Google Shape;216;p29"/>
          <p:cNvCxnSpPr/>
          <p:nvPr/>
        </p:nvCxnSpPr>
        <p:spPr>
          <a:xfrm>
            <a:off x="860888" y="1133445"/>
            <a:ext cx="1341900" cy="0"/>
          </a:xfrm>
          <a:prstGeom prst="straightConnector1">
            <a:avLst/>
          </a:prstGeom>
          <a:noFill/>
          <a:ln cap="flat" cmpd="sng" w="28575">
            <a:solidFill>
              <a:srgbClr val="FF0000"/>
            </a:solidFill>
            <a:prstDash val="solid"/>
            <a:round/>
            <a:headEnd len="med" w="med" type="none"/>
            <a:tailEnd len="med" w="med" type="none"/>
          </a:ln>
        </p:spPr>
      </p:cxnSp>
      <p:sp>
        <p:nvSpPr>
          <p:cNvPr id="217" name="Google Shape;217;p29"/>
          <p:cNvSpPr txBox="1"/>
          <p:nvPr/>
        </p:nvSpPr>
        <p:spPr>
          <a:xfrm>
            <a:off x="839650" y="0"/>
            <a:ext cx="30339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Enoch, from the line of Seth, understood the purpose of trauma.</a:t>
            </a:r>
            <a:endParaRPr b="1" sz="1500"/>
          </a:p>
        </p:txBody>
      </p:sp>
      <p:pic>
        <p:nvPicPr>
          <p:cNvPr id="218" name="Google Shape;218;p29"/>
          <p:cNvPicPr preferRelativeResize="0"/>
          <p:nvPr/>
        </p:nvPicPr>
        <p:blipFill rotWithShape="1">
          <a:blip r:embed="rId3">
            <a:alphaModFix/>
          </a:blip>
          <a:srcRect b="23463" l="20919" r="59834" t="36317"/>
          <a:stretch/>
        </p:blipFill>
        <p:spPr>
          <a:xfrm>
            <a:off x="4767825" y="449025"/>
            <a:ext cx="3250601" cy="4245450"/>
          </a:xfrm>
          <a:prstGeom prst="rect">
            <a:avLst/>
          </a:prstGeom>
          <a:noFill/>
          <a:ln>
            <a:noFill/>
          </a:ln>
        </p:spPr>
      </p:pic>
      <p:cxnSp>
        <p:nvCxnSpPr>
          <p:cNvPr id="219" name="Google Shape;219;p29"/>
          <p:cNvCxnSpPr/>
          <p:nvPr/>
        </p:nvCxnSpPr>
        <p:spPr>
          <a:xfrm>
            <a:off x="6553221" y="3954273"/>
            <a:ext cx="1341600" cy="0"/>
          </a:xfrm>
          <a:prstGeom prst="straightConnector1">
            <a:avLst/>
          </a:prstGeom>
          <a:noFill/>
          <a:ln cap="flat" cmpd="sng" w="28575">
            <a:solidFill>
              <a:srgbClr val="FF0000"/>
            </a:solidFill>
            <a:prstDash val="solid"/>
            <a:round/>
            <a:headEnd len="med" w="med" type="none"/>
            <a:tailEnd len="med" w="med" type="none"/>
          </a:ln>
        </p:spPr>
      </p:cxnSp>
      <p:cxnSp>
        <p:nvCxnSpPr>
          <p:cNvPr id="220" name="Google Shape;220;p29"/>
          <p:cNvCxnSpPr/>
          <p:nvPr/>
        </p:nvCxnSpPr>
        <p:spPr>
          <a:xfrm>
            <a:off x="4897463" y="4061273"/>
            <a:ext cx="2637000" cy="0"/>
          </a:xfrm>
          <a:prstGeom prst="straightConnector1">
            <a:avLst/>
          </a:prstGeom>
          <a:noFill/>
          <a:ln cap="flat" cmpd="sng" w="28575">
            <a:solidFill>
              <a:srgbClr val="FF0000"/>
            </a:solidFill>
            <a:prstDash val="solid"/>
            <a:round/>
            <a:headEnd len="med" w="med" type="none"/>
            <a:tailEnd len="med" w="med" type="none"/>
          </a:ln>
        </p:spPr>
      </p:cxnSp>
      <p:cxnSp>
        <p:nvCxnSpPr>
          <p:cNvPr id="221" name="Google Shape;221;p29"/>
          <p:cNvCxnSpPr/>
          <p:nvPr/>
        </p:nvCxnSpPr>
        <p:spPr>
          <a:xfrm>
            <a:off x="6882780" y="593519"/>
            <a:ext cx="996900" cy="0"/>
          </a:xfrm>
          <a:prstGeom prst="straightConnector1">
            <a:avLst/>
          </a:prstGeom>
          <a:noFill/>
          <a:ln cap="flat" cmpd="sng" w="28575">
            <a:solidFill>
              <a:srgbClr val="FF0000"/>
            </a:solidFill>
            <a:prstDash val="solid"/>
            <a:round/>
            <a:headEnd len="med" w="med" type="none"/>
            <a:tailEnd len="med" w="med" type="none"/>
          </a:ln>
        </p:spPr>
      </p:cxnSp>
      <p:cxnSp>
        <p:nvCxnSpPr>
          <p:cNvPr id="222" name="Google Shape;222;p29"/>
          <p:cNvCxnSpPr/>
          <p:nvPr/>
        </p:nvCxnSpPr>
        <p:spPr>
          <a:xfrm>
            <a:off x="4897463" y="720570"/>
            <a:ext cx="1341900" cy="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30"/>
          <p:cNvPicPr preferRelativeResize="0"/>
          <p:nvPr/>
        </p:nvPicPr>
        <p:blipFill rotWithShape="1">
          <a:blip r:embed="rId3">
            <a:alphaModFix/>
          </a:blip>
          <a:srcRect b="40147" l="20182" r="7427" t="34535"/>
          <a:stretch/>
        </p:blipFill>
        <p:spPr>
          <a:xfrm>
            <a:off x="1929353" y="3864479"/>
            <a:ext cx="5738998" cy="1254547"/>
          </a:xfrm>
          <a:prstGeom prst="rect">
            <a:avLst/>
          </a:prstGeom>
          <a:noFill/>
          <a:ln>
            <a:noFill/>
          </a:ln>
        </p:spPr>
      </p:pic>
      <p:pic>
        <p:nvPicPr>
          <p:cNvPr id="228" name="Google Shape;228;p30"/>
          <p:cNvPicPr preferRelativeResize="0"/>
          <p:nvPr/>
        </p:nvPicPr>
        <p:blipFill>
          <a:blip r:embed="rId4">
            <a:alphaModFix/>
          </a:blip>
          <a:stretch>
            <a:fillRect/>
          </a:stretch>
        </p:blipFill>
        <p:spPr>
          <a:xfrm rot="240005">
            <a:off x="344638" y="2642154"/>
            <a:ext cx="1207651" cy="1221001"/>
          </a:xfrm>
          <a:prstGeom prst="rect">
            <a:avLst/>
          </a:prstGeom>
          <a:noFill/>
          <a:ln>
            <a:noFill/>
          </a:ln>
        </p:spPr>
      </p:pic>
      <p:pic>
        <p:nvPicPr>
          <p:cNvPr id="229" name="Google Shape;229;p30"/>
          <p:cNvPicPr preferRelativeResize="0"/>
          <p:nvPr/>
        </p:nvPicPr>
        <p:blipFill rotWithShape="1">
          <a:blip r:embed="rId5">
            <a:alphaModFix/>
          </a:blip>
          <a:srcRect b="12492" l="31102" r="17342" t="10726"/>
          <a:stretch/>
        </p:blipFill>
        <p:spPr>
          <a:xfrm>
            <a:off x="1495750" y="236025"/>
            <a:ext cx="4188948" cy="3898986"/>
          </a:xfrm>
          <a:prstGeom prst="rect">
            <a:avLst/>
          </a:prstGeom>
          <a:noFill/>
          <a:ln>
            <a:noFill/>
          </a:ln>
        </p:spPr>
      </p:pic>
      <p:sp>
        <p:nvSpPr>
          <p:cNvPr id="230" name="Google Shape;230;p30"/>
          <p:cNvSpPr txBox="1"/>
          <p:nvPr/>
        </p:nvSpPr>
        <p:spPr>
          <a:xfrm rot="240514">
            <a:off x="198135" y="1334114"/>
            <a:ext cx="1287450" cy="831198"/>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0000"/>
                </a:solidFill>
              </a:rPr>
              <a:t>Cain’s</a:t>
            </a:r>
            <a:r>
              <a:rPr b="1" lang="en">
                <a:solidFill>
                  <a:schemeClr val="lt1"/>
                </a:solidFill>
              </a:rPr>
              <a:t> seed was cursed and sown</a:t>
            </a:r>
            <a:endParaRPr b="1">
              <a:solidFill>
                <a:schemeClr val="lt1"/>
              </a:solidFill>
            </a:endParaRPr>
          </a:p>
        </p:txBody>
      </p:sp>
      <p:sp>
        <p:nvSpPr>
          <p:cNvPr id="231" name="Google Shape;231;p30"/>
          <p:cNvSpPr txBox="1"/>
          <p:nvPr/>
        </p:nvSpPr>
        <p:spPr>
          <a:xfrm rot="240514">
            <a:off x="225770" y="3860497"/>
            <a:ext cx="1287450" cy="1046521"/>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Ham’s seed </a:t>
            </a:r>
            <a:r>
              <a:rPr b="1" lang="en">
                <a:solidFill>
                  <a:srgbClr val="FF0000"/>
                </a:solidFill>
              </a:rPr>
              <a:t>Canaan</a:t>
            </a:r>
            <a:r>
              <a:rPr b="1" lang="en">
                <a:solidFill>
                  <a:schemeClr val="lt1"/>
                </a:solidFill>
              </a:rPr>
              <a:t> was cursed and sown</a:t>
            </a:r>
            <a:endParaRPr b="1">
              <a:solidFill>
                <a:schemeClr val="lt1"/>
              </a:solidFill>
            </a:endParaRPr>
          </a:p>
        </p:txBody>
      </p:sp>
      <p:pic>
        <p:nvPicPr>
          <p:cNvPr id="232" name="Google Shape;232;p30"/>
          <p:cNvPicPr preferRelativeResize="0"/>
          <p:nvPr/>
        </p:nvPicPr>
        <p:blipFill rotWithShape="1">
          <a:blip r:embed="rId6">
            <a:alphaModFix/>
          </a:blip>
          <a:srcRect b="31327" l="11357" r="46794" t="32422"/>
          <a:stretch/>
        </p:blipFill>
        <p:spPr>
          <a:xfrm rot="239997">
            <a:off x="255935" y="504736"/>
            <a:ext cx="1287600" cy="831300"/>
          </a:xfrm>
          <a:prstGeom prst="rect">
            <a:avLst/>
          </a:prstGeom>
          <a:noFill/>
          <a:ln>
            <a:noFill/>
          </a:ln>
        </p:spPr>
      </p:pic>
      <p:sp>
        <p:nvSpPr>
          <p:cNvPr id="233" name="Google Shape;233;p30"/>
          <p:cNvSpPr/>
          <p:nvPr/>
        </p:nvSpPr>
        <p:spPr>
          <a:xfrm>
            <a:off x="4336083" y="3837120"/>
            <a:ext cx="596100" cy="255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0"/>
          <p:cNvSpPr/>
          <p:nvPr/>
        </p:nvSpPr>
        <p:spPr>
          <a:xfrm>
            <a:off x="2229917" y="631576"/>
            <a:ext cx="596100" cy="255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0"/>
          <p:cNvSpPr txBox="1"/>
          <p:nvPr/>
        </p:nvSpPr>
        <p:spPr>
          <a:xfrm>
            <a:off x="2826133" y="911501"/>
            <a:ext cx="1509900" cy="1493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50">
                <a:solidFill>
                  <a:srgbClr val="202122"/>
                </a:solidFill>
                <a:highlight>
                  <a:srgbClr val="FFFFFF"/>
                </a:highlight>
              </a:rPr>
              <a:t>1st Adam and Eve LXXVIII:16[10] says "Then on the morrow Adam said unto Cain his son, 'Take of thy sheep, young and good, and offer them up unto thy God; and I will speak to thy brother, to make unto his God an offering of corn.'"</a:t>
            </a:r>
            <a:endParaRPr sz="850">
              <a:solidFill>
                <a:srgbClr val="202122"/>
              </a:solidFill>
              <a:highlight>
                <a:srgbClr val="FFFFFF"/>
              </a:highlight>
            </a:endParaRPr>
          </a:p>
        </p:txBody>
      </p:sp>
      <p:pic>
        <p:nvPicPr>
          <p:cNvPr id="236" name="Google Shape;236;p30"/>
          <p:cNvPicPr preferRelativeResize="0"/>
          <p:nvPr/>
        </p:nvPicPr>
        <p:blipFill>
          <a:blip r:embed="rId7">
            <a:alphaModFix/>
          </a:blip>
          <a:stretch>
            <a:fillRect/>
          </a:stretch>
        </p:blipFill>
        <p:spPr>
          <a:xfrm>
            <a:off x="5159775" y="0"/>
            <a:ext cx="3995574" cy="3567500"/>
          </a:xfrm>
          <a:prstGeom prst="rect">
            <a:avLst/>
          </a:prstGeom>
          <a:noFill/>
          <a:ln>
            <a:noFill/>
          </a:ln>
        </p:spPr>
      </p:pic>
      <p:sp>
        <p:nvSpPr>
          <p:cNvPr id="237" name="Google Shape;237;p30"/>
          <p:cNvSpPr/>
          <p:nvPr/>
        </p:nvSpPr>
        <p:spPr>
          <a:xfrm>
            <a:off x="6323180" y="4205601"/>
            <a:ext cx="466500" cy="255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F6000"/>
        </a:solidFill>
      </p:bgPr>
    </p:bg>
    <p:spTree>
      <p:nvGrpSpPr>
        <p:cNvPr id="241" name="Shape 241"/>
        <p:cNvGrpSpPr/>
        <p:nvPr/>
      </p:nvGrpSpPr>
      <p:grpSpPr>
        <a:xfrm>
          <a:off x="0" y="0"/>
          <a:ext cx="0" cy="0"/>
          <a:chOff x="0" y="0"/>
          <a:chExt cx="0" cy="0"/>
        </a:xfrm>
      </p:grpSpPr>
      <p:pic>
        <p:nvPicPr>
          <p:cNvPr id="242" name="Google Shape;242;p31"/>
          <p:cNvPicPr preferRelativeResize="0"/>
          <p:nvPr/>
        </p:nvPicPr>
        <p:blipFill>
          <a:blip r:embed="rId3">
            <a:alphaModFix/>
          </a:blip>
          <a:stretch>
            <a:fillRect/>
          </a:stretch>
        </p:blipFill>
        <p:spPr>
          <a:xfrm>
            <a:off x="0" y="7"/>
            <a:ext cx="3378721" cy="5143500"/>
          </a:xfrm>
          <a:prstGeom prst="rect">
            <a:avLst/>
          </a:prstGeom>
          <a:noFill/>
          <a:ln>
            <a:noFill/>
          </a:ln>
        </p:spPr>
      </p:pic>
      <p:cxnSp>
        <p:nvCxnSpPr>
          <p:cNvPr id="243" name="Google Shape;243;p31"/>
          <p:cNvCxnSpPr/>
          <p:nvPr/>
        </p:nvCxnSpPr>
        <p:spPr>
          <a:xfrm>
            <a:off x="3381750" y="-81375"/>
            <a:ext cx="0" cy="5229300"/>
          </a:xfrm>
          <a:prstGeom prst="straightConnector1">
            <a:avLst/>
          </a:prstGeom>
          <a:noFill/>
          <a:ln cap="flat" cmpd="sng" w="76200">
            <a:solidFill>
              <a:srgbClr val="FFE599"/>
            </a:solidFill>
            <a:prstDash val="solid"/>
            <a:round/>
            <a:headEnd len="med" w="med" type="none"/>
            <a:tailEnd len="med" w="med" type="none"/>
          </a:ln>
        </p:spPr>
      </p:cxnSp>
      <p:sp>
        <p:nvSpPr>
          <p:cNvPr id="244" name="Google Shape;244;p31"/>
          <p:cNvSpPr txBox="1"/>
          <p:nvPr/>
        </p:nvSpPr>
        <p:spPr>
          <a:xfrm>
            <a:off x="3678575" y="781300"/>
            <a:ext cx="51687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300"/>
          </a:p>
        </p:txBody>
      </p:sp>
      <p:sp>
        <p:nvSpPr>
          <p:cNvPr id="245" name="Google Shape;245;p31"/>
          <p:cNvSpPr txBox="1"/>
          <p:nvPr/>
        </p:nvSpPr>
        <p:spPr>
          <a:xfrm>
            <a:off x="3678575" y="9450"/>
            <a:ext cx="5005200" cy="51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900">
                <a:solidFill>
                  <a:srgbClr val="FFE599"/>
                </a:solidFill>
              </a:rPr>
              <a:t>Reset Implications</a:t>
            </a:r>
            <a:endParaRPr b="1" sz="3900">
              <a:solidFill>
                <a:srgbClr val="FFE599"/>
              </a:solidFill>
            </a:endParaRPr>
          </a:p>
          <a:p>
            <a:pPr indent="0" lvl="0" marL="0" rtl="0" algn="l">
              <a:spcBef>
                <a:spcPts val="0"/>
              </a:spcBef>
              <a:spcAft>
                <a:spcPts val="0"/>
              </a:spcAft>
              <a:buNone/>
            </a:pPr>
            <a:r>
              <a:t/>
            </a:r>
            <a:endParaRPr>
              <a:solidFill>
                <a:srgbClr val="FFE599"/>
              </a:solidFill>
            </a:endParaRPr>
          </a:p>
          <a:p>
            <a:pPr indent="0" lvl="0" marL="0" rtl="0" algn="l">
              <a:spcBef>
                <a:spcPts val="0"/>
              </a:spcBef>
              <a:spcAft>
                <a:spcPts val="0"/>
              </a:spcAft>
              <a:buClr>
                <a:schemeClr val="dk1"/>
              </a:buClr>
              <a:buSzPts val="1100"/>
              <a:buFont typeface="Arial"/>
              <a:buNone/>
            </a:pPr>
            <a:r>
              <a:rPr lang="en" sz="2200">
                <a:solidFill>
                  <a:srgbClr val="FFE599"/>
                </a:solidFill>
              </a:rPr>
              <a:t>The idea that humans are evil/broken or that humans know too much is contradicted by certain humans being selected to persist. </a:t>
            </a:r>
            <a:endParaRPr sz="2200">
              <a:solidFill>
                <a:srgbClr val="FFE599"/>
              </a:solidFill>
            </a:endParaRPr>
          </a:p>
          <a:p>
            <a:pPr indent="0" lvl="0" marL="0" rtl="0" algn="l">
              <a:spcBef>
                <a:spcPts val="0"/>
              </a:spcBef>
              <a:spcAft>
                <a:spcPts val="0"/>
              </a:spcAft>
              <a:buClr>
                <a:schemeClr val="dk1"/>
              </a:buClr>
              <a:buSzPts val="1100"/>
              <a:buFont typeface="Arial"/>
              <a:buNone/>
            </a:pPr>
            <a:r>
              <a:t/>
            </a:r>
            <a:endParaRPr sz="2200">
              <a:solidFill>
                <a:srgbClr val="FFE599"/>
              </a:solidFill>
            </a:endParaRPr>
          </a:p>
          <a:p>
            <a:pPr indent="0" lvl="0" marL="0" rtl="0" algn="l">
              <a:spcBef>
                <a:spcPts val="0"/>
              </a:spcBef>
              <a:spcAft>
                <a:spcPts val="0"/>
              </a:spcAft>
              <a:buNone/>
            </a:pPr>
            <a:r>
              <a:rPr lang="en" sz="2200">
                <a:solidFill>
                  <a:srgbClr val="FFE599"/>
                </a:solidFill>
              </a:rPr>
              <a:t>This tells us, humans are valued and prolific and are plucked and refined. The implication of overpopulation is there which suggests a creator has limited real estate.</a:t>
            </a:r>
            <a:endParaRPr sz="2200">
              <a:solidFill>
                <a:srgbClr val="FFE59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 name="Shape 73"/>
        <p:cNvGrpSpPr/>
        <p:nvPr/>
      </p:nvGrpSpPr>
      <p:grpSpPr>
        <a:xfrm>
          <a:off x="0" y="0"/>
          <a:ext cx="0" cy="0"/>
          <a:chOff x="0" y="0"/>
          <a:chExt cx="0" cy="0"/>
        </a:xfrm>
      </p:grpSpPr>
      <p:pic>
        <p:nvPicPr>
          <p:cNvPr id="74" name="Google Shape;74;p14"/>
          <p:cNvPicPr preferRelativeResize="0"/>
          <p:nvPr/>
        </p:nvPicPr>
        <p:blipFill rotWithShape="1">
          <a:blip r:embed="rId3">
            <a:alphaModFix/>
          </a:blip>
          <a:srcRect b="39945" l="58578" r="20697" t="27860"/>
          <a:stretch/>
        </p:blipFill>
        <p:spPr>
          <a:xfrm>
            <a:off x="2364591" y="2"/>
            <a:ext cx="4414813" cy="5143500"/>
          </a:xfrm>
          <a:prstGeom prst="rect">
            <a:avLst/>
          </a:prstGeom>
          <a:noFill/>
          <a:ln>
            <a:noFill/>
          </a:ln>
        </p:spPr>
      </p:pic>
      <p:sp>
        <p:nvSpPr>
          <p:cNvPr id="75" name="Google Shape;75;p14"/>
          <p:cNvSpPr txBox="1"/>
          <p:nvPr/>
        </p:nvSpPr>
        <p:spPr>
          <a:xfrm>
            <a:off x="9962150" y="1037725"/>
            <a:ext cx="4178100" cy="2216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400">
                <a:solidFill>
                  <a:schemeClr val="lt1"/>
                </a:solidFill>
                <a:latin typeface="Special Elite"/>
                <a:ea typeface="Special Elite"/>
                <a:cs typeface="Special Elite"/>
                <a:sym typeface="Special Elite"/>
              </a:rPr>
              <a:t>No pyramids in the Bible </a:t>
            </a:r>
            <a:r>
              <a:rPr lang="en" sz="2400">
                <a:solidFill>
                  <a:schemeClr val="lt1"/>
                </a:solidFill>
                <a:latin typeface="Special Elite"/>
                <a:ea typeface="Special Elite"/>
                <a:cs typeface="Special Elite"/>
                <a:sym typeface="Special Elite"/>
              </a:rPr>
              <a:t>because</a:t>
            </a:r>
            <a:r>
              <a:rPr lang="en" sz="2400">
                <a:solidFill>
                  <a:schemeClr val="lt1"/>
                </a:solidFill>
                <a:latin typeface="Special Elite"/>
                <a:ea typeface="Special Elite"/>
                <a:cs typeface="Special Elite"/>
                <a:sym typeface="Special Elite"/>
              </a:rPr>
              <a:t> the new religion could never point back to Egypt.</a:t>
            </a:r>
            <a:endParaRPr sz="2400">
              <a:solidFill>
                <a:schemeClr val="lt1"/>
              </a:solidFill>
              <a:latin typeface="Special Elite"/>
              <a:ea typeface="Special Elite"/>
              <a:cs typeface="Special Elite"/>
              <a:sym typeface="Special Elit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pic>
        <p:nvPicPr>
          <p:cNvPr id="80" name="Google Shape;80;p15"/>
          <p:cNvPicPr preferRelativeResize="0"/>
          <p:nvPr/>
        </p:nvPicPr>
        <p:blipFill>
          <a:blip r:embed="rId3">
            <a:alphaModFix/>
          </a:blip>
          <a:stretch>
            <a:fillRect/>
          </a:stretch>
        </p:blipFill>
        <p:spPr>
          <a:xfrm>
            <a:off x="0" y="9450"/>
            <a:ext cx="5138700" cy="5138700"/>
          </a:xfrm>
          <a:prstGeom prst="rect">
            <a:avLst/>
          </a:prstGeom>
          <a:noFill/>
          <a:ln>
            <a:noFill/>
          </a:ln>
        </p:spPr>
      </p:pic>
      <p:sp>
        <p:nvSpPr>
          <p:cNvPr id="81" name="Google Shape;81;p15"/>
          <p:cNvSpPr txBox="1"/>
          <p:nvPr/>
        </p:nvSpPr>
        <p:spPr>
          <a:xfrm>
            <a:off x="2671475" y="781300"/>
            <a:ext cx="51687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300"/>
          </a:p>
        </p:txBody>
      </p:sp>
      <p:pic>
        <p:nvPicPr>
          <p:cNvPr id="82" name="Google Shape;82;p15"/>
          <p:cNvPicPr preferRelativeResize="0"/>
          <p:nvPr/>
        </p:nvPicPr>
        <p:blipFill rotWithShape="1">
          <a:blip r:embed="rId4">
            <a:alphaModFix/>
          </a:blip>
          <a:srcRect b="0" l="31294" r="26722" t="0"/>
          <a:stretch/>
        </p:blipFill>
        <p:spPr>
          <a:xfrm>
            <a:off x="5559825" y="0"/>
            <a:ext cx="3584175" cy="5138700"/>
          </a:xfrm>
          <a:prstGeom prst="rect">
            <a:avLst/>
          </a:prstGeom>
          <a:noFill/>
          <a:ln>
            <a:noFill/>
          </a:ln>
        </p:spPr>
      </p:pic>
      <p:sp>
        <p:nvSpPr>
          <p:cNvPr id="83" name="Google Shape;83;p15"/>
          <p:cNvSpPr txBox="1"/>
          <p:nvPr/>
        </p:nvSpPr>
        <p:spPr>
          <a:xfrm>
            <a:off x="4449625" y="812925"/>
            <a:ext cx="1037700" cy="695100"/>
          </a:xfrm>
          <a:prstGeom prst="rect">
            <a:avLst/>
          </a:prstGeom>
          <a:solidFill>
            <a:srgbClr val="18181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A4C2F4"/>
                </a:solidFill>
              </a:rPr>
              <a:t>ALL OF KNOWN HISTORY</a:t>
            </a:r>
            <a:endParaRPr sz="1200">
              <a:solidFill>
                <a:srgbClr val="A4C2F4"/>
              </a:solidFill>
            </a:endParaRPr>
          </a:p>
        </p:txBody>
      </p:sp>
      <p:sp>
        <p:nvSpPr>
          <p:cNvPr id="84" name="Google Shape;84;p15"/>
          <p:cNvSpPr txBox="1"/>
          <p:nvPr/>
        </p:nvSpPr>
        <p:spPr>
          <a:xfrm>
            <a:off x="4449625" y="2005975"/>
            <a:ext cx="1037700" cy="881100"/>
          </a:xfrm>
          <a:prstGeom prst="rect">
            <a:avLst/>
          </a:prstGeom>
          <a:solidFill>
            <a:srgbClr val="18181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A4C2F4"/>
                </a:solidFill>
              </a:rPr>
              <a:t>EARLIEST POSSIBLE DATE FOR SPHINX</a:t>
            </a:r>
            <a:endParaRPr sz="1200">
              <a:solidFill>
                <a:srgbClr val="A4C2F4"/>
              </a:solidFill>
            </a:endParaRPr>
          </a:p>
        </p:txBody>
      </p:sp>
      <p:cxnSp>
        <p:nvCxnSpPr>
          <p:cNvPr id="85" name="Google Shape;85;p15"/>
          <p:cNvCxnSpPr>
            <a:stCxn id="83" idx="1"/>
          </p:cNvCxnSpPr>
          <p:nvPr/>
        </p:nvCxnSpPr>
        <p:spPr>
          <a:xfrm flipH="1">
            <a:off x="3599125" y="1160475"/>
            <a:ext cx="850500" cy="442800"/>
          </a:xfrm>
          <a:prstGeom prst="straightConnector1">
            <a:avLst/>
          </a:prstGeom>
          <a:noFill/>
          <a:ln cap="flat" cmpd="sng" w="28575">
            <a:solidFill>
              <a:schemeClr val="dk2"/>
            </a:solidFill>
            <a:prstDash val="solid"/>
            <a:round/>
            <a:headEnd len="med" w="med" type="none"/>
            <a:tailEnd len="med" w="med" type="triangle"/>
          </a:ln>
        </p:spPr>
      </p:cxnSp>
      <p:cxnSp>
        <p:nvCxnSpPr>
          <p:cNvPr id="86" name="Google Shape;86;p15"/>
          <p:cNvCxnSpPr>
            <a:stCxn id="84" idx="1"/>
          </p:cNvCxnSpPr>
          <p:nvPr/>
        </p:nvCxnSpPr>
        <p:spPr>
          <a:xfrm rot="10800000">
            <a:off x="3599725" y="1923325"/>
            <a:ext cx="849900" cy="523200"/>
          </a:xfrm>
          <a:prstGeom prst="straightConnector1">
            <a:avLst/>
          </a:prstGeom>
          <a:noFill/>
          <a:ln cap="flat" cmpd="sng" w="28575">
            <a:solidFill>
              <a:schemeClr val="dk2"/>
            </a:solidFill>
            <a:prstDash val="solid"/>
            <a:round/>
            <a:headEnd len="med" w="med" type="none"/>
            <a:tailEnd len="med" w="med" type="triangle"/>
          </a:ln>
        </p:spPr>
      </p:cxnSp>
      <p:sp>
        <p:nvSpPr>
          <p:cNvPr id="87" name="Google Shape;87;p15"/>
          <p:cNvSpPr txBox="1"/>
          <p:nvPr/>
        </p:nvSpPr>
        <p:spPr>
          <a:xfrm>
            <a:off x="5559825" y="4443600"/>
            <a:ext cx="3584100" cy="695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3366BB"/>
                </a:solidFill>
              </a:rPr>
              <a:t>Geologists propose the possibility of a great flood in the Middle East at the end of the last Ice Age, which was about 7,000 years ago. At that time, the Black Sea was a freshwater lake surrounded by farmlands.</a:t>
            </a:r>
            <a:endParaRPr sz="1000">
              <a:solidFill>
                <a:srgbClr val="3366BB"/>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pic>
        <p:nvPicPr>
          <p:cNvPr id="92" name="Google Shape;92;p16"/>
          <p:cNvPicPr preferRelativeResize="0"/>
          <p:nvPr/>
        </p:nvPicPr>
        <p:blipFill>
          <a:blip r:embed="rId3">
            <a:alphaModFix/>
          </a:blip>
          <a:stretch>
            <a:fillRect/>
          </a:stretch>
        </p:blipFill>
        <p:spPr>
          <a:xfrm>
            <a:off x="2286000" y="0"/>
            <a:ext cx="6858000" cy="5143500"/>
          </a:xfrm>
          <a:prstGeom prst="rect">
            <a:avLst/>
          </a:prstGeom>
          <a:noFill/>
          <a:ln>
            <a:noFill/>
          </a:ln>
        </p:spPr>
      </p:pic>
      <p:pic>
        <p:nvPicPr>
          <p:cNvPr id="93" name="Google Shape;93;p16"/>
          <p:cNvPicPr preferRelativeResize="0"/>
          <p:nvPr/>
        </p:nvPicPr>
        <p:blipFill rotWithShape="1">
          <a:blip r:embed="rId4">
            <a:alphaModFix/>
          </a:blip>
          <a:srcRect b="19104" l="18897" r="51038" t="25197"/>
          <a:stretch/>
        </p:blipFill>
        <p:spPr>
          <a:xfrm>
            <a:off x="0" y="0"/>
            <a:ext cx="2285998" cy="2646928"/>
          </a:xfrm>
          <a:prstGeom prst="rect">
            <a:avLst/>
          </a:prstGeom>
          <a:noFill/>
          <a:ln>
            <a:noFill/>
          </a:ln>
        </p:spPr>
      </p:pic>
      <p:pic>
        <p:nvPicPr>
          <p:cNvPr id="94" name="Google Shape;94;p16"/>
          <p:cNvPicPr preferRelativeResize="0"/>
          <p:nvPr/>
        </p:nvPicPr>
        <p:blipFill rotWithShape="1">
          <a:blip r:embed="rId4">
            <a:alphaModFix/>
          </a:blip>
          <a:srcRect b="22873" l="51862" r="18074" t="24591"/>
          <a:stretch/>
        </p:blipFill>
        <p:spPr>
          <a:xfrm>
            <a:off x="0" y="2646925"/>
            <a:ext cx="2285998" cy="24965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17"/>
          <p:cNvSpPr txBox="1"/>
          <p:nvPr/>
        </p:nvSpPr>
        <p:spPr>
          <a:xfrm>
            <a:off x="0" y="-25"/>
            <a:ext cx="2676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rPr>
              <a:t>The </a:t>
            </a:r>
            <a:r>
              <a:rPr lang="en" sz="2400">
                <a:solidFill>
                  <a:schemeClr val="lt1"/>
                </a:solidFill>
              </a:rPr>
              <a:t>Tower of Babel and the Flood Stories intermix. Both are vehicles for ancient trauma in the collective. Both place the truth in the room (reset) framed in an acceptable costume for the current audience.</a:t>
            </a:r>
            <a:endParaRPr sz="2400">
              <a:solidFill>
                <a:schemeClr val="lt1"/>
              </a:solidFill>
            </a:endParaRPr>
          </a:p>
        </p:txBody>
      </p:sp>
      <p:pic>
        <p:nvPicPr>
          <p:cNvPr id="100" name="Google Shape;100;p17"/>
          <p:cNvPicPr preferRelativeResize="0"/>
          <p:nvPr/>
        </p:nvPicPr>
        <p:blipFill>
          <a:blip r:embed="rId3">
            <a:alphaModFix/>
          </a:blip>
          <a:stretch>
            <a:fillRect/>
          </a:stretch>
        </p:blipFill>
        <p:spPr>
          <a:xfrm>
            <a:off x="2676049" y="0"/>
            <a:ext cx="6467951"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pic>
        <p:nvPicPr>
          <p:cNvPr id="105" name="Google Shape;105;p18"/>
          <p:cNvPicPr preferRelativeResize="0"/>
          <p:nvPr/>
        </p:nvPicPr>
        <p:blipFill>
          <a:blip r:embed="rId3">
            <a:alphaModFix/>
          </a:blip>
          <a:stretch>
            <a:fillRect/>
          </a:stretch>
        </p:blipFill>
        <p:spPr>
          <a:xfrm>
            <a:off x="3745223" y="0"/>
            <a:ext cx="5398777" cy="5143500"/>
          </a:xfrm>
          <a:prstGeom prst="rect">
            <a:avLst/>
          </a:prstGeom>
          <a:noFill/>
          <a:ln>
            <a:noFill/>
          </a:ln>
        </p:spPr>
      </p:pic>
      <p:pic>
        <p:nvPicPr>
          <p:cNvPr id="106" name="Google Shape;106;p18"/>
          <p:cNvPicPr preferRelativeResize="0"/>
          <p:nvPr/>
        </p:nvPicPr>
        <p:blipFill rotWithShape="1">
          <a:blip r:embed="rId4">
            <a:alphaModFix/>
          </a:blip>
          <a:srcRect b="0" l="30899" r="19099" t="0"/>
          <a:stretch/>
        </p:blipFill>
        <p:spPr>
          <a:xfrm>
            <a:off x="0" y="0"/>
            <a:ext cx="4572000" cy="5143525"/>
          </a:xfrm>
          <a:prstGeom prst="rect">
            <a:avLst/>
          </a:prstGeom>
          <a:noFill/>
          <a:ln>
            <a:noFill/>
          </a:ln>
        </p:spPr>
      </p:pic>
      <p:sp>
        <p:nvSpPr>
          <p:cNvPr id="107" name="Google Shape;107;p18"/>
          <p:cNvSpPr txBox="1"/>
          <p:nvPr/>
        </p:nvSpPr>
        <p:spPr>
          <a:xfrm>
            <a:off x="4571875" y="4404600"/>
            <a:ext cx="4572000" cy="7389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Xelhua the architect</a:t>
            </a:r>
            <a:endParaRPr b="1" sz="2400">
              <a:solidFill>
                <a:schemeClr val="lt1"/>
              </a:solidFill>
            </a:endParaRPr>
          </a:p>
        </p:txBody>
      </p:sp>
      <p:sp>
        <p:nvSpPr>
          <p:cNvPr id="108" name="Google Shape;108;p18"/>
          <p:cNvSpPr txBox="1"/>
          <p:nvPr/>
        </p:nvSpPr>
        <p:spPr>
          <a:xfrm>
            <a:off x="0" y="4404600"/>
            <a:ext cx="4572000" cy="7389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Nimrod</a:t>
            </a:r>
            <a:r>
              <a:rPr b="1" lang="en" sz="2400">
                <a:solidFill>
                  <a:schemeClr val="lt1"/>
                </a:solidFill>
              </a:rPr>
              <a:t> the architect</a:t>
            </a:r>
            <a:endParaRPr b="1" sz="2400">
              <a:solidFill>
                <a:schemeClr val="lt1"/>
              </a:solidFill>
            </a:endParaRPr>
          </a:p>
        </p:txBody>
      </p:sp>
      <p:cxnSp>
        <p:nvCxnSpPr>
          <p:cNvPr id="109" name="Google Shape;109;p18"/>
          <p:cNvCxnSpPr/>
          <p:nvPr/>
        </p:nvCxnSpPr>
        <p:spPr>
          <a:xfrm>
            <a:off x="4581950" y="-24425"/>
            <a:ext cx="0" cy="5143500"/>
          </a:xfrm>
          <a:prstGeom prst="straightConnector1">
            <a:avLst/>
          </a:prstGeom>
          <a:noFill/>
          <a:ln cap="flat" cmpd="sng" w="28575">
            <a:solidFill>
              <a:schemeClr val="dk1"/>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sp>
        <p:nvSpPr>
          <p:cNvPr id="114" name="Google Shape;114;p19"/>
          <p:cNvSpPr txBox="1"/>
          <p:nvPr/>
        </p:nvSpPr>
        <p:spPr>
          <a:xfrm>
            <a:off x="1329325" y="309250"/>
            <a:ext cx="3996000" cy="1293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At its peak, Cholula had the second largest population in Mexico of an estimated 100,000 people. Residents abandoned the Great Pyramid in the 8th century as the city suffered a drastic population drop. Even after this population drop, the Great Pyramid retained its religious importance.</a:t>
            </a:r>
            <a:endParaRPr sz="1200"/>
          </a:p>
        </p:txBody>
      </p:sp>
      <p:pic>
        <p:nvPicPr>
          <p:cNvPr id="115" name="Google Shape;115;p19"/>
          <p:cNvPicPr preferRelativeResize="0"/>
          <p:nvPr/>
        </p:nvPicPr>
        <p:blipFill>
          <a:blip r:embed="rId3">
            <a:alphaModFix/>
          </a:blip>
          <a:stretch>
            <a:fillRect/>
          </a:stretch>
        </p:blipFill>
        <p:spPr>
          <a:xfrm>
            <a:off x="1053450" y="0"/>
            <a:ext cx="8090540" cy="5143501"/>
          </a:xfrm>
          <a:prstGeom prst="rect">
            <a:avLst/>
          </a:prstGeom>
          <a:noFill/>
          <a:ln>
            <a:noFill/>
          </a:ln>
        </p:spPr>
      </p:pic>
      <p:pic>
        <p:nvPicPr>
          <p:cNvPr id="116" name="Google Shape;116;p19"/>
          <p:cNvPicPr preferRelativeResize="0"/>
          <p:nvPr/>
        </p:nvPicPr>
        <p:blipFill rotWithShape="1">
          <a:blip r:embed="rId3">
            <a:alphaModFix/>
          </a:blip>
          <a:srcRect b="0" l="0" r="91368" t="0"/>
          <a:stretch/>
        </p:blipFill>
        <p:spPr>
          <a:xfrm flipH="1">
            <a:off x="0" y="0"/>
            <a:ext cx="1053450" cy="5143501"/>
          </a:xfrm>
          <a:prstGeom prst="rect">
            <a:avLst/>
          </a:prstGeom>
          <a:noFill/>
          <a:ln>
            <a:noFill/>
          </a:ln>
        </p:spPr>
      </p:pic>
      <p:sp>
        <p:nvSpPr>
          <p:cNvPr id="117" name="Google Shape;117;p19"/>
          <p:cNvSpPr txBox="1"/>
          <p:nvPr/>
        </p:nvSpPr>
        <p:spPr>
          <a:xfrm>
            <a:off x="56975" y="81375"/>
            <a:ext cx="37110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World’s largest pyramid by volume, the </a:t>
            </a:r>
            <a:r>
              <a:rPr b="1" lang="en" sz="1300"/>
              <a:t>Great Pyramid of Cholula</a:t>
            </a:r>
            <a:r>
              <a:rPr lang="en" sz="1300"/>
              <a:t> has its origin in the ancient Nahuatl word cholollan, meaning "place of refuge."  The city was once called Acholollan </a:t>
            </a:r>
            <a:br>
              <a:rPr lang="en" sz="1300"/>
            </a:br>
            <a:r>
              <a:rPr lang="en" sz="1300"/>
              <a:t>(in Nahuatl), meaning place of flight or water that falls in the place of flight. </a:t>
            </a:r>
            <a:br>
              <a:rPr lang="en" sz="1300"/>
            </a:br>
            <a:r>
              <a:rPr lang="en" sz="1300"/>
              <a:t>The Aztecs believed that Xelhua, </a:t>
            </a:r>
            <a:br>
              <a:rPr lang="en" sz="1300"/>
            </a:br>
            <a:r>
              <a:rPr lang="en" sz="1300"/>
              <a:t>one of the giants from their </a:t>
            </a:r>
            <a:br>
              <a:rPr lang="en" sz="1300"/>
            </a:br>
            <a:r>
              <a:rPr lang="en" sz="1300"/>
              <a:t>mythology, had constructed </a:t>
            </a:r>
            <a:br>
              <a:rPr lang="en" sz="1300"/>
            </a:br>
            <a:r>
              <a:rPr lang="en" sz="1300"/>
              <a:t>the pyramid of Cholula.</a:t>
            </a:r>
            <a:endParaRPr sz="1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pic>
        <p:nvPicPr>
          <p:cNvPr id="122" name="Google Shape;122;p20"/>
          <p:cNvPicPr preferRelativeResize="0"/>
          <p:nvPr/>
        </p:nvPicPr>
        <p:blipFill>
          <a:blip r:embed="rId3">
            <a:alphaModFix/>
          </a:blip>
          <a:stretch>
            <a:fillRect/>
          </a:stretch>
        </p:blipFill>
        <p:spPr>
          <a:xfrm>
            <a:off x="2219669" y="1700843"/>
            <a:ext cx="1971605" cy="1480874"/>
          </a:xfrm>
          <a:prstGeom prst="rect">
            <a:avLst/>
          </a:prstGeom>
          <a:noFill/>
          <a:ln>
            <a:noFill/>
          </a:ln>
        </p:spPr>
      </p:pic>
      <p:pic>
        <p:nvPicPr>
          <p:cNvPr id="123" name="Google Shape;123;p20"/>
          <p:cNvPicPr preferRelativeResize="0"/>
          <p:nvPr/>
        </p:nvPicPr>
        <p:blipFill rotWithShape="1">
          <a:blip r:embed="rId4">
            <a:alphaModFix/>
          </a:blip>
          <a:srcRect b="16023" l="15166" r="48251" t="17874"/>
          <a:stretch/>
        </p:blipFill>
        <p:spPr>
          <a:xfrm>
            <a:off x="334550" y="1008505"/>
            <a:ext cx="1766405" cy="1994835"/>
          </a:xfrm>
          <a:prstGeom prst="rect">
            <a:avLst/>
          </a:prstGeom>
          <a:noFill/>
          <a:ln>
            <a:noFill/>
          </a:ln>
        </p:spPr>
      </p:pic>
      <p:pic>
        <p:nvPicPr>
          <p:cNvPr id="124" name="Google Shape;124;p20"/>
          <p:cNvPicPr preferRelativeResize="0"/>
          <p:nvPr/>
        </p:nvPicPr>
        <p:blipFill>
          <a:blip r:embed="rId5">
            <a:alphaModFix/>
          </a:blip>
          <a:stretch>
            <a:fillRect/>
          </a:stretch>
        </p:blipFill>
        <p:spPr>
          <a:xfrm>
            <a:off x="2424872" y="830125"/>
            <a:ext cx="1766402" cy="1004638"/>
          </a:xfrm>
          <a:prstGeom prst="rect">
            <a:avLst/>
          </a:prstGeom>
          <a:noFill/>
          <a:ln>
            <a:noFill/>
          </a:ln>
        </p:spPr>
      </p:pic>
      <p:pic>
        <p:nvPicPr>
          <p:cNvPr id="125" name="Google Shape;125;p20"/>
          <p:cNvPicPr preferRelativeResize="0"/>
          <p:nvPr/>
        </p:nvPicPr>
        <p:blipFill>
          <a:blip r:embed="rId6">
            <a:alphaModFix/>
          </a:blip>
          <a:stretch>
            <a:fillRect/>
          </a:stretch>
        </p:blipFill>
        <p:spPr>
          <a:xfrm>
            <a:off x="4386625" y="956751"/>
            <a:ext cx="4757374" cy="3807800"/>
          </a:xfrm>
          <a:prstGeom prst="rect">
            <a:avLst/>
          </a:prstGeom>
          <a:noFill/>
          <a:ln>
            <a:noFill/>
          </a:ln>
        </p:spPr>
      </p:pic>
      <p:cxnSp>
        <p:nvCxnSpPr>
          <p:cNvPr id="126" name="Google Shape;126;p20"/>
          <p:cNvCxnSpPr/>
          <p:nvPr/>
        </p:nvCxnSpPr>
        <p:spPr>
          <a:xfrm>
            <a:off x="4386625" y="8150"/>
            <a:ext cx="0" cy="5127000"/>
          </a:xfrm>
          <a:prstGeom prst="straightConnector1">
            <a:avLst/>
          </a:prstGeom>
          <a:noFill/>
          <a:ln cap="flat" cmpd="sng" w="228600">
            <a:solidFill>
              <a:schemeClr val="dk2"/>
            </a:solidFill>
            <a:prstDash val="solid"/>
            <a:round/>
            <a:headEnd len="med" w="med" type="none"/>
            <a:tailEnd len="med" w="med" type="none"/>
          </a:ln>
        </p:spPr>
      </p:cxnSp>
      <p:pic>
        <p:nvPicPr>
          <p:cNvPr id="127" name="Google Shape;127;p20"/>
          <p:cNvPicPr preferRelativeResize="0"/>
          <p:nvPr/>
        </p:nvPicPr>
        <p:blipFill rotWithShape="1">
          <a:blip r:embed="rId7">
            <a:alphaModFix/>
          </a:blip>
          <a:srcRect b="10632" l="13957" r="42911" t="12932"/>
          <a:stretch/>
        </p:blipFill>
        <p:spPr>
          <a:xfrm>
            <a:off x="187175" y="708050"/>
            <a:ext cx="4004224" cy="4435450"/>
          </a:xfrm>
          <a:prstGeom prst="rect">
            <a:avLst/>
          </a:prstGeom>
          <a:noFill/>
          <a:ln>
            <a:noFill/>
          </a:ln>
        </p:spPr>
      </p:pic>
      <p:sp>
        <p:nvSpPr>
          <p:cNvPr id="128" name="Google Shape;128;p20"/>
          <p:cNvSpPr/>
          <p:nvPr/>
        </p:nvSpPr>
        <p:spPr>
          <a:xfrm>
            <a:off x="334549" y="4617148"/>
            <a:ext cx="1221000" cy="182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0"/>
          <p:cNvSpPr/>
          <p:nvPr/>
        </p:nvSpPr>
        <p:spPr>
          <a:xfrm>
            <a:off x="7343987" y="3056907"/>
            <a:ext cx="432000" cy="1371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txBox="1"/>
          <p:nvPr/>
        </p:nvSpPr>
        <p:spPr>
          <a:xfrm>
            <a:off x="187175" y="0"/>
            <a:ext cx="4004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t>Tower of Babel</a:t>
            </a:r>
            <a:endParaRPr b="1" sz="3000"/>
          </a:p>
        </p:txBody>
      </p:sp>
      <p:sp>
        <p:nvSpPr>
          <p:cNvPr id="131" name="Google Shape;131;p20"/>
          <p:cNvSpPr txBox="1"/>
          <p:nvPr/>
        </p:nvSpPr>
        <p:spPr>
          <a:xfrm>
            <a:off x="4581850" y="0"/>
            <a:ext cx="4572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t>Ark of the Covenant</a:t>
            </a:r>
            <a:endParaRPr b="1" sz="3000"/>
          </a:p>
        </p:txBody>
      </p:sp>
      <p:pic>
        <p:nvPicPr>
          <p:cNvPr id="132" name="Google Shape;132;p20"/>
          <p:cNvPicPr preferRelativeResize="0"/>
          <p:nvPr/>
        </p:nvPicPr>
        <p:blipFill>
          <a:blip r:embed="rId8">
            <a:alphaModFix/>
          </a:blip>
          <a:stretch>
            <a:fillRect/>
          </a:stretch>
        </p:blipFill>
        <p:spPr>
          <a:xfrm>
            <a:off x="2609724" y="947878"/>
            <a:ext cx="1549524" cy="2296224"/>
          </a:xfrm>
          <a:prstGeom prst="rect">
            <a:avLst/>
          </a:prstGeom>
          <a:noFill/>
          <a:ln>
            <a:noFill/>
          </a:ln>
        </p:spPr>
      </p:pic>
      <p:pic>
        <p:nvPicPr>
          <p:cNvPr id="133" name="Google Shape;133;p20"/>
          <p:cNvPicPr preferRelativeResize="0"/>
          <p:nvPr/>
        </p:nvPicPr>
        <p:blipFill>
          <a:blip r:embed="rId9">
            <a:alphaModFix/>
          </a:blip>
          <a:stretch>
            <a:fillRect/>
          </a:stretch>
        </p:blipFill>
        <p:spPr>
          <a:xfrm>
            <a:off x="7930675" y="1111600"/>
            <a:ext cx="1111175" cy="1295426"/>
          </a:xfrm>
          <a:prstGeom prst="rect">
            <a:avLst/>
          </a:prstGeom>
          <a:noFill/>
          <a:ln>
            <a:noFill/>
          </a:ln>
        </p:spPr>
      </p:pic>
      <p:cxnSp>
        <p:nvCxnSpPr>
          <p:cNvPr id="134" name="Google Shape;134;p20"/>
          <p:cNvCxnSpPr/>
          <p:nvPr/>
        </p:nvCxnSpPr>
        <p:spPr>
          <a:xfrm>
            <a:off x="4205344" y="8150"/>
            <a:ext cx="0" cy="5127000"/>
          </a:xfrm>
          <a:prstGeom prst="straightConnector1">
            <a:avLst/>
          </a:prstGeom>
          <a:noFill/>
          <a:ln cap="flat" cmpd="sng" w="228600">
            <a:solidFill>
              <a:schemeClr val="dk2"/>
            </a:solidFill>
            <a:prstDash val="solid"/>
            <a:round/>
            <a:headEnd len="med" w="med" type="none"/>
            <a:tailEnd len="med" w="med" type="none"/>
          </a:ln>
        </p:spPr>
      </p:cxnSp>
      <p:sp>
        <p:nvSpPr>
          <p:cNvPr id="135" name="Google Shape;135;p20"/>
          <p:cNvSpPr txBox="1"/>
          <p:nvPr/>
        </p:nvSpPr>
        <p:spPr>
          <a:xfrm rot="-5400000">
            <a:off x="2559475" y="2177050"/>
            <a:ext cx="3483300" cy="39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rPr>
              <a:t>The Almond Connection</a:t>
            </a:r>
            <a:endParaRPr b="1" sz="1800">
              <a:solidFill>
                <a:srgbClr val="D9D9D9"/>
              </a:solidFill>
            </a:endParaRPr>
          </a:p>
        </p:txBody>
      </p:sp>
      <p:cxnSp>
        <p:nvCxnSpPr>
          <p:cNvPr id="136" name="Google Shape;136;p20"/>
          <p:cNvCxnSpPr>
            <a:stCxn id="128" idx="3"/>
            <a:endCxn id="129" idx="1"/>
          </p:cNvCxnSpPr>
          <p:nvPr/>
        </p:nvCxnSpPr>
        <p:spPr>
          <a:xfrm flipH="1" rot="10800000">
            <a:off x="1555549" y="3742948"/>
            <a:ext cx="5788500" cy="965400"/>
          </a:xfrm>
          <a:prstGeom prst="curvedConnector3">
            <a:avLst>
              <a:gd fmla="val 49999" name="adj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0" name="Shape 140"/>
        <p:cNvGrpSpPr/>
        <p:nvPr/>
      </p:nvGrpSpPr>
      <p:grpSpPr>
        <a:xfrm>
          <a:off x="0" y="0"/>
          <a:ext cx="0" cy="0"/>
          <a:chOff x="0" y="0"/>
          <a:chExt cx="0" cy="0"/>
        </a:xfrm>
      </p:grpSpPr>
      <p:pic>
        <p:nvPicPr>
          <p:cNvPr id="141" name="Google Shape;141;p21"/>
          <p:cNvPicPr preferRelativeResize="0"/>
          <p:nvPr/>
        </p:nvPicPr>
        <p:blipFill rotWithShape="1">
          <a:blip r:embed="rId3">
            <a:alphaModFix/>
          </a:blip>
          <a:srcRect b="0" l="0" r="6217" t="0"/>
          <a:stretch/>
        </p:blipFill>
        <p:spPr>
          <a:xfrm>
            <a:off x="200075" y="1936950"/>
            <a:ext cx="2596200" cy="3206550"/>
          </a:xfrm>
          <a:prstGeom prst="rect">
            <a:avLst/>
          </a:prstGeom>
          <a:noFill/>
          <a:ln>
            <a:noFill/>
          </a:ln>
        </p:spPr>
      </p:pic>
      <p:pic>
        <p:nvPicPr>
          <p:cNvPr id="142" name="Google Shape;142;p21"/>
          <p:cNvPicPr preferRelativeResize="0"/>
          <p:nvPr/>
        </p:nvPicPr>
        <p:blipFill rotWithShape="1">
          <a:blip r:embed="rId4">
            <a:alphaModFix/>
          </a:blip>
          <a:srcRect b="22988" l="0" r="54027" t="0"/>
          <a:stretch/>
        </p:blipFill>
        <p:spPr>
          <a:xfrm>
            <a:off x="3188050" y="405638"/>
            <a:ext cx="2596149" cy="2483801"/>
          </a:xfrm>
          <a:prstGeom prst="rect">
            <a:avLst/>
          </a:prstGeom>
          <a:noFill/>
          <a:ln>
            <a:noFill/>
          </a:ln>
        </p:spPr>
      </p:pic>
      <p:sp>
        <p:nvSpPr>
          <p:cNvPr id="143" name="Google Shape;143;p21"/>
          <p:cNvSpPr txBox="1"/>
          <p:nvPr/>
        </p:nvSpPr>
        <p:spPr>
          <a:xfrm>
            <a:off x="130225" y="138325"/>
            <a:ext cx="30111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rPr>
              <a:t>Evolution of </a:t>
            </a:r>
            <a:endParaRPr b="1" sz="3600">
              <a:solidFill>
                <a:schemeClr val="lt1"/>
              </a:solidFill>
            </a:endParaRPr>
          </a:p>
          <a:p>
            <a:pPr indent="0" lvl="0" marL="0" rtl="0" algn="l">
              <a:spcBef>
                <a:spcPts val="0"/>
              </a:spcBef>
              <a:spcAft>
                <a:spcPts val="0"/>
              </a:spcAft>
              <a:buNone/>
            </a:pPr>
            <a:r>
              <a:rPr b="1" lang="en" sz="3600">
                <a:solidFill>
                  <a:schemeClr val="lt1"/>
                </a:solidFill>
              </a:rPr>
              <a:t>an Ark</a:t>
            </a:r>
            <a:endParaRPr sz="3600">
              <a:solidFill>
                <a:schemeClr val="lt1"/>
              </a:solidFill>
            </a:endParaRPr>
          </a:p>
        </p:txBody>
      </p:sp>
      <p:pic>
        <p:nvPicPr>
          <p:cNvPr id="144" name="Google Shape;144;p21"/>
          <p:cNvPicPr preferRelativeResize="0"/>
          <p:nvPr/>
        </p:nvPicPr>
        <p:blipFill rotWithShape="1">
          <a:blip r:embed="rId4">
            <a:alphaModFix/>
          </a:blip>
          <a:srcRect b="0" l="0" r="0" t="70699"/>
          <a:stretch/>
        </p:blipFill>
        <p:spPr>
          <a:xfrm>
            <a:off x="3188050" y="3450987"/>
            <a:ext cx="5647250" cy="945074"/>
          </a:xfrm>
          <a:prstGeom prst="rect">
            <a:avLst/>
          </a:prstGeom>
          <a:noFill/>
          <a:ln>
            <a:noFill/>
          </a:ln>
        </p:spPr>
      </p:pic>
      <p:sp>
        <p:nvSpPr>
          <p:cNvPr id="145" name="Google Shape;145;p21"/>
          <p:cNvSpPr/>
          <p:nvPr/>
        </p:nvSpPr>
        <p:spPr>
          <a:xfrm>
            <a:off x="3157725" y="3280088"/>
            <a:ext cx="2482200" cy="366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1"/>
          <p:cNvSpPr txBox="1"/>
          <p:nvPr/>
        </p:nvSpPr>
        <p:spPr>
          <a:xfrm>
            <a:off x="6470075" y="2321213"/>
            <a:ext cx="169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Noah’s ark is </a:t>
            </a:r>
            <a:endParaRPr b="1">
              <a:solidFill>
                <a:schemeClr val="lt1"/>
              </a:solidFill>
            </a:endParaRPr>
          </a:p>
          <a:p>
            <a:pPr indent="0" lvl="0" marL="0" rtl="0" algn="ctr">
              <a:spcBef>
                <a:spcPts val="0"/>
              </a:spcBef>
              <a:spcAft>
                <a:spcPts val="0"/>
              </a:spcAft>
              <a:buNone/>
            </a:pPr>
            <a:r>
              <a:rPr b="1" lang="en">
                <a:solidFill>
                  <a:schemeClr val="lt1"/>
                </a:solidFill>
              </a:rPr>
              <a:t>boat</a:t>
            </a:r>
            <a:r>
              <a:rPr b="1" lang="en">
                <a:solidFill>
                  <a:schemeClr val="lt1"/>
                </a:solidFill>
              </a:rPr>
              <a:t>-shaped</a:t>
            </a:r>
            <a:endParaRPr b="1">
              <a:solidFill>
                <a:schemeClr val="lt1"/>
              </a:solidFill>
            </a:endParaRPr>
          </a:p>
        </p:txBody>
      </p:sp>
      <p:sp>
        <p:nvSpPr>
          <p:cNvPr id="147" name="Google Shape;147;p21"/>
          <p:cNvSpPr txBox="1"/>
          <p:nvPr/>
        </p:nvSpPr>
        <p:spPr>
          <a:xfrm>
            <a:off x="6262100" y="763088"/>
            <a:ext cx="1786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Gilgamesh ark (The Preserver) is </a:t>
            </a:r>
            <a:endParaRPr b="1">
              <a:solidFill>
                <a:schemeClr val="lt1"/>
              </a:solidFill>
            </a:endParaRPr>
          </a:p>
          <a:p>
            <a:pPr indent="0" lvl="0" marL="0" rtl="0" algn="ctr">
              <a:spcBef>
                <a:spcPts val="0"/>
              </a:spcBef>
              <a:spcAft>
                <a:spcPts val="0"/>
              </a:spcAft>
              <a:buNone/>
            </a:pPr>
            <a:r>
              <a:rPr b="1" lang="en">
                <a:solidFill>
                  <a:schemeClr val="lt1"/>
                </a:solidFill>
              </a:rPr>
              <a:t>Tower-</a:t>
            </a:r>
            <a:r>
              <a:rPr b="1" lang="en">
                <a:solidFill>
                  <a:schemeClr val="lt1"/>
                </a:solidFill>
              </a:rPr>
              <a:t>shaped</a:t>
            </a:r>
            <a:endParaRPr b="1">
              <a:solidFill>
                <a:schemeClr val="lt1"/>
              </a:solidFill>
            </a:endParaRPr>
          </a:p>
        </p:txBody>
      </p:sp>
      <p:cxnSp>
        <p:nvCxnSpPr>
          <p:cNvPr id="148" name="Google Shape;148;p21"/>
          <p:cNvCxnSpPr>
            <a:stCxn id="147" idx="1"/>
          </p:cNvCxnSpPr>
          <p:nvPr/>
        </p:nvCxnSpPr>
        <p:spPr>
          <a:xfrm flipH="1">
            <a:off x="5794700" y="1178738"/>
            <a:ext cx="467400" cy="141900"/>
          </a:xfrm>
          <a:prstGeom prst="straightConnector1">
            <a:avLst/>
          </a:prstGeom>
          <a:noFill/>
          <a:ln cap="flat" cmpd="sng" w="28575">
            <a:solidFill>
              <a:schemeClr val="lt1"/>
            </a:solidFill>
            <a:prstDash val="solid"/>
            <a:round/>
            <a:headEnd len="med" w="med" type="none"/>
            <a:tailEnd len="med" w="med" type="triangle"/>
          </a:ln>
        </p:spPr>
      </p:cxnSp>
      <p:cxnSp>
        <p:nvCxnSpPr>
          <p:cNvPr id="149" name="Google Shape;149;p21"/>
          <p:cNvCxnSpPr>
            <a:stCxn id="146" idx="2"/>
          </p:cNvCxnSpPr>
          <p:nvPr/>
        </p:nvCxnSpPr>
        <p:spPr>
          <a:xfrm flipH="1">
            <a:off x="6844325" y="2936813"/>
            <a:ext cx="472200" cy="555000"/>
          </a:xfrm>
          <a:prstGeom prst="straightConnector1">
            <a:avLst/>
          </a:prstGeom>
          <a:noFill/>
          <a:ln cap="flat" cmpd="sng" w="28575">
            <a:solidFill>
              <a:schemeClr val="lt1"/>
            </a:solidFill>
            <a:prstDash val="solid"/>
            <a:round/>
            <a:headEnd len="med" w="med" type="none"/>
            <a:tailEnd len="med" w="med" type="triangle"/>
          </a:ln>
        </p:spPr>
      </p:cxnSp>
      <p:sp>
        <p:nvSpPr>
          <p:cNvPr id="150" name="Google Shape;150;p21"/>
          <p:cNvSpPr txBox="1"/>
          <p:nvPr/>
        </p:nvSpPr>
        <p:spPr>
          <a:xfrm>
            <a:off x="3076325" y="4456275"/>
            <a:ext cx="5957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rPr>
              <a:t>Noah's ark: 300 cubits, breadth 50 cubits, and height 30 cubits. 3 floors </a:t>
            </a:r>
            <a:endParaRPr sz="1100">
              <a:solidFill>
                <a:schemeClr val="lt1"/>
              </a:solidFill>
            </a:endParaRPr>
          </a:p>
        </p:txBody>
      </p:sp>
      <p:sp>
        <p:nvSpPr>
          <p:cNvPr id="151" name="Google Shape;151;p21"/>
          <p:cNvSpPr txBox="1"/>
          <p:nvPr/>
        </p:nvSpPr>
        <p:spPr>
          <a:xfrm>
            <a:off x="3212875" y="2839525"/>
            <a:ext cx="2596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rPr>
              <a:t>Utnapishtim’s ark: 200 feet in length, width and height, Seven floors,</a:t>
            </a:r>
            <a:endParaRPr sz="11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