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Special Elite"/>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SpecialElite-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anskrit"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eqet" TargetMode="External"/><Relationship Id="rId3" Type="http://schemas.openxmlformats.org/officeDocument/2006/relationships/hyperlink" Target="https://en.wikipedia.org/wiki/Ihy" TargetMode="External"/><Relationship Id="rId4" Type="http://schemas.openxmlformats.org/officeDocument/2006/relationships/hyperlink" Target="https://en.wikipedia.org/wiki/Mammisi" TargetMode="External"/><Relationship Id="rId5" Type="http://schemas.openxmlformats.org/officeDocument/2006/relationships/hyperlink" Target="https://en.wikipedia.org/wiki/Dendera_Temple_complex"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anskrit"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atmehit"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atmehit"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469d7b21a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469d7b21a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fe42b0347b_9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fe42b0347b_9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495218f560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495218f560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495218f560_2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495218f560_2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495218f560_2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495218f560_2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495218f56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495218f560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495218f560_2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495218f560_2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495218f560_2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495218f560_2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fe42b0347b_5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fe42b0347b_5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495218f560_2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495218f560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050">
                <a:solidFill>
                  <a:srgbClr val="202122"/>
                </a:solidFill>
                <a:highlight>
                  <a:srgbClr val="FFFFFF"/>
                </a:highlight>
              </a:rPr>
              <a:t>Manasaputra</a:t>
            </a:r>
            <a:r>
              <a:rPr lang="en" sz="1050">
                <a:solidFill>
                  <a:srgbClr val="202122"/>
                </a:solidFill>
                <a:highlight>
                  <a:srgbClr val="FFFFFF"/>
                </a:highlight>
              </a:rPr>
              <a:t> is a </a:t>
            </a:r>
            <a:r>
              <a:rPr lang="en" sz="1050">
                <a:solidFill>
                  <a:srgbClr val="0645AD"/>
                </a:solidFill>
                <a:highlight>
                  <a:srgbClr val="FFFFFF"/>
                </a:highlight>
                <a:uFill>
                  <a:noFill/>
                </a:uFill>
                <a:hlinkClick r:id="rId2">
                  <a:extLst>
                    <a:ext uri="{A12FA001-AC4F-418D-AE19-62706E023703}">
                      <ahyp:hlinkClr val="tx"/>
                    </a:ext>
                  </a:extLst>
                </a:hlinkClick>
              </a:rPr>
              <a:t>Sanskrit</a:t>
            </a:r>
            <a:r>
              <a:rPr lang="en" sz="1050">
                <a:solidFill>
                  <a:srgbClr val="202122"/>
                </a:solidFill>
                <a:highlight>
                  <a:srgbClr val="FFFFFF"/>
                </a:highlight>
              </a:rPr>
              <a:t> title derived from two root words, viz. </a:t>
            </a:r>
            <a:r>
              <a:rPr i="1" lang="en" sz="1050">
                <a:solidFill>
                  <a:srgbClr val="202122"/>
                </a:solidFill>
                <a:highlight>
                  <a:srgbClr val="FFFFFF"/>
                </a:highlight>
              </a:rPr>
              <a:t>manasa</a:t>
            </a:r>
            <a:r>
              <a:rPr lang="en" sz="1050">
                <a:solidFill>
                  <a:srgbClr val="202122"/>
                </a:solidFill>
                <a:highlight>
                  <a:srgbClr val="FFFFFF"/>
                </a:highlight>
              </a:rPr>
              <a:t> and </a:t>
            </a:r>
            <a:r>
              <a:rPr i="1" lang="en" sz="1050">
                <a:solidFill>
                  <a:srgbClr val="202122"/>
                </a:solidFill>
                <a:highlight>
                  <a:srgbClr val="FFFFFF"/>
                </a:highlight>
              </a:rPr>
              <a:t>putra</a:t>
            </a:r>
            <a:r>
              <a:rPr lang="en" sz="1050">
                <a:solidFill>
                  <a:srgbClr val="202122"/>
                </a:solidFill>
                <a:highlight>
                  <a:srgbClr val="FFFFFF"/>
                </a:highlight>
              </a:rPr>
              <a:t>. 'Manasa' refers to the mind, and 'putra' means 'son', or 'progeny'. Manasaputra, therefore, may literally be translated as, 'mind-children' or the 'mind-born'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495218f560_2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495218f560_2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2122"/>
                </a:solidFill>
                <a:highlight>
                  <a:srgbClr val="FFFFFF"/>
                </a:highlight>
              </a:rPr>
              <a:t>Khnum, accompanied by the goddess </a:t>
            </a:r>
            <a:r>
              <a:rPr lang="en" sz="1200">
                <a:solidFill>
                  <a:srgbClr val="0645AD"/>
                </a:solidFill>
                <a:highlight>
                  <a:srgbClr val="FFFFFF"/>
                </a:highlight>
                <a:uFill>
                  <a:noFill/>
                </a:uFill>
                <a:hlinkClick r:id="rId2">
                  <a:extLst>
                    <a:ext uri="{A12FA001-AC4F-418D-AE19-62706E023703}">
                      <ahyp:hlinkClr val="tx"/>
                    </a:ext>
                  </a:extLst>
                </a:hlinkClick>
              </a:rPr>
              <a:t>Heqet</a:t>
            </a:r>
            <a:r>
              <a:rPr lang="en" sz="1200">
                <a:solidFill>
                  <a:srgbClr val="202122"/>
                </a:solidFill>
                <a:highlight>
                  <a:srgbClr val="FFFFFF"/>
                </a:highlight>
              </a:rPr>
              <a:t>, moulds </a:t>
            </a:r>
            <a:r>
              <a:rPr lang="en" sz="1200">
                <a:solidFill>
                  <a:srgbClr val="0645AD"/>
                </a:solidFill>
                <a:highlight>
                  <a:srgbClr val="FFFFFF"/>
                </a:highlight>
                <a:uFill>
                  <a:noFill/>
                </a:uFill>
                <a:hlinkClick r:id="rId3">
                  <a:extLst>
                    <a:ext uri="{A12FA001-AC4F-418D-AE19-62706E023703}">
                      <ahyp:hlinkClr val="tx"/>
                    </a:ext>
                  </a:extLst>
                </a:hlinkClick>
              </a:rPr>
              <a:t>Ihy</a:t>
            </a:r>
            <a:r>
              <a:rPr lang="en" sz="1200">
                <a:solidFill>
                  <a:srgbClr val="202122"/>
                </a:solidFill>
                <a:highlight>
                  <a:srgbClr val="FFFFFF"/>
                </a:highlight>
              </a:rPr>
              <a:t> in a relief from the </a:t>
            </a:r>
            <a:r>
              <a:rPr lang="en" sz="1200">
                <a:solidFill>
                  <a:srgbClr val="0645AD"/>
                </a:solidFill>
                <a:highlight>
                  <a:srgbClr val="FFFFFF"/>
                </a:highlight>
                <a:uFill>
                  <a:noFill/>
                </a:uFill>
                <a:hlinkClick r:id="rId4">
                  <a:extLst>
                    <a:ext uri="{A12FA001-AC4F-418D-AE19-62706E023703}">
                      <ahyp:hlinkClr val="tx"/>
                    </a:ext>
                  </a:extLst>
                </a:hlinkClick>
              </a:rPr>
              <a:t>mammisi</a:t>
            </a:r>
            <a:r>
              <a:rPr lang="en" sz="1200">
                <a:solidFill>
                  <a:srgbClr val="202122"/>
                </a:solidFill>
                <a:highlight>
                  <a:srgbClr val="FFFFFF"/>
                </a:highlight>
              </a:rPr>
              <a:t> (birth temple) at </a:t>
            </a:r>
            <a:r>
              <a:rPr lang="en" sz="1200">
                <a:solidFill>
                  <a:srgbClr val="0645AD"/>
                </a:solidFill>
                <a:highlight>
                  <a:srgbClr val="FFFFFF"/>
                </a:highlight>
                <a:uFill>
                  <a:noFill/>
                </a:uFill>
                <a:hlinkClick r:id="rId5">
                  <a:extLst>
                    <a:ext uri="{A12FA001-AC4F-418D-AE19-62706E023703}">
                      <ahyp:hlinkClr val="tx"/>
                    </a:ext>
                  </a:extLst>
                </a:hlinkClick>
              </a:rPr>
              <a:t>Dendera Temple complex</a:t>
            </a:r>
            <a:r>
              <a:rPr lang="en" sz="1200">
                <a:solidFill>
                  <a:srgbClr val="202122"/>
                </a:solidFill>
                <a:highlight>
                  <a:srgbClr val="FFFFFF"/>
                </a:highlight>
              </a:rPr>
              <a:t>, Egypt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fe42b0347b_9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fe42b0347b_9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fe03f35fe0_3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fe03f35fe0_3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050">
                <a:solidFill>
                  <a:srgbClr val="202122"/>
                </a:solidFill>
                <a:highlight>
                  <a:srgbClr val="FFFFFF"/>
                </a:highlight>
              </a:rPr>
              <a:t>Manasaputra</a:t>
            </a:r>
            <a:r>
              <a:rPr lang="en" sz="1050">
                <a:solidFill>
                  <a:srgbClr val="202122"/>
                </a:solidFill>
                <a:highlight>
                  <a:srgbClr val="FFFFFF"/>
                </a:highlight>
              </a:rPr>
              <a:t> is a </a:t>
            </a:r>
            <a:r>
              <a:rPr lang="en" sz="1050">
                <a:solidFill>
                  <a:srgbClr val="0645AD"/>
                </a:solidFill>
                <a:highlight>
                  <a:srgbClr val="FFFFFF"/>
                </a:highlight>
                <a:uFill>
                  <a:noFill/>
                </a:uFill>
                <a:hlinkClick r:id="rId2">
                  <a:extLst>
                    <a:ext uri="{A12FA001-AC4F-418D-AE19-62706E023703}">
                      <ahyp:hlinkClr val="tx"/>
                    </a:ext>
                  </a:extLst>
                </a:hlinkClick>
              </a:rPr>
              <a:t>Sanskrit</a:t>
            </a:r>
            <a:r>
              <a:rPr lang="en" sz="1050">
                <a:solidFill>
                  <a:srgbClr val="202122"/>
                </a:solidFill>
                <a:highlight>
                  <a:srgbClr val="FFFFFF"/>
                </a:highlight>
              </a:rPr>
              <a:t> title derived from two root words, viz. </a:t>
            </a:r>
            <a:r>
              <a:rPr i="1" lang="en" sz="1050">
                <a:solidFill>
                  <a:srgbClr val="202122"/>
                </a:solidFill>
                <a:highlight>
                  <a:srgbClr val="FFFFFF"/>
                </a:highlight>
              </a:rPr>
              <a:t>manasa</a:t>
            </a:r>
            <a:r>
              <a:rPr lang="en" sz="1050">
                <a:solidFill>
                  <a:srgbClr val="202122"/>
                </a:solidFill>
                <a:highlight>
                  <a:srgbClr val="FFFFFF"/>
                </a:highlight>
              </a:rPr>
              <a:t> and </a:t>
            </a:r>
            <a:r>
              <a:rPr i="1" lang="en" sz="1050">
                <a:solidFill>
                  <a:srgbClr val="202122"/>
                </a:solidFill>
                <a:highlight>
                  <a:srgbClr val="FFFFFF"/>
                </a:highlight>
              </a:rPr>
              <a:t>putra</a:t>
            </a:r>
            <a:r>
              <a:rPr lang="en" sz="1050">
                <a:solidFill>
                  <a:srgbClr val="202122"/>
                </a:solidFill>
                <a:highlight>
                  <a:srgbClr val="FFFFFF"/>
                </a:highlight>
              </a:rPr>
              <a:t>. 'Manasa' refers to the mind, and 'putra' means 'son', or 'progeny'. Manasaputra, therefore, may literally be translated as, 'mind-children' or the 'mind-born'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fe03f35fe0_3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fe03f35fe0_3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fe03f35fe0_3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fe03f35fe0_3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fe03f35fe0_3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fe03f35fe0_3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495218f560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495218f560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42a023f1af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42a023f1af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His wife was the goddess </a:t>
            </a:r>
            <a:r>
              <a:rPr lang="en" sz="1050">
                <a:solidFill>
                  <a:srgbClr val="0645AD"/>
                </a:solidFill>
                <a:highlight>
                  <a:srgbClr val="FFFFFF"/>
                </a:highlight>
                <a:uFill>
                  <a:noFill/>
                </a:uFill>
                <a:hlinkClick r:id="rId2">
                  <a:extLst>
                    <a:ext uri="{A12FA001-AC4F-418D-AE19-62706E023703}">
                      <ahyp:hlinkClr val="tx"/>
                    </a:ext>
                  </a:extLst>
                </a:hlinkClick>
              </a:rPr>
              <a:t>Hatmehit</a:t>
            </a:r>
            <a:r>
              <a:rPr lang="en" sz="1050">
                <a:solidFill>
                  <a:srgbClr val="202122"/>
                </a:solidFill>
                <a:highlight>
                  <a:srgbClr val="FFFFFF"/>
                </a:highlight>
              </a:rPr>
              <a:t> ("Foremost of the Fishes")</a:t>
            </a:r>
            <a:endParaRPr sz="900">
              <a:solidFill>
                <a:schemeClr val="dk1"/>
              </a:solidFill>
              <a:highlight>
                <a:srgbClr val="F8F9FA"/>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495218f560_2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495218f560_2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His wife was the goddess </a:t>
            </a:r>
            <a:r>
              <a:rPr lang="en" sz="1050">
                <a:solidFill>
                  <a:srgbClr val="0645AD"/>
                </a:solidFill>
                <a:highlight>
                  <a:srgbClr val="FFFFFF"/>
                </a:highlight>
                <a:uFill>
                  <a:noFill/>
                </a:uFill>
                <a:hlinkClick r:id="rId2">
                  <a:extLst>
                    <a:ext uri="{A12FA001-AC4F-418D-AE19-62706E023703}">
                      <ahyp:hlinkClr val="tx"/>
                    </a:ext>
                  </a:extLst>
                </a:hlinkClick>
              </a:rPr>
              <a:t>Hatmehit</a:t>
            </a:r>
            <a:r>
              <a:rPr lang="en" sz="1050">
                <a:solidFill>
                  <a:srgbClr val="202122"/>
                </a:solidFill>
                <a:highlight>
                  <a:srgbClr val="FFFFFF"/>
                </a:highlight>
              </a:rPr>
              <a:t> ("Foremost of the Fishes")</a:t>
            </a:r>
            <a:endParaRPr sz="900">
              <a:solidFill>
                <a:schemeClr val="dk1"/>
              </a:solidFill>
              <a:highlight>
                <a:srgbClr val="F8F9FA"/>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89a47147a31c69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89a47147a31c69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495218f560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495218f560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495218f560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495218f560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495218f560_2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495218f560_2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495218f560_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495218f560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495218f560_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495218f560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495218f560_2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495218f560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495218f560_2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495218f560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495218f560_2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495218f560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495218f560_2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495218f560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495218f560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495218f560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fe42b0347b_9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fe42b0347b_9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495218f560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495218f560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fe42b0347b_9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fe42b0347b_9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fe42b0347b_9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fe42b0347b_9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fe42b0347b_9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fe42b0347b_9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495218f560_2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495218f560_2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fe42b0347b_9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fe42b0347b_9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7.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7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9.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66.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5.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67.png"/><Relationship Id="rId4" Type="http://schemas.openxmlformats.org/officeDocument/2006/relationships/image" Target="../media/image58.png"/><Relationship Id="rId5"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8" y="-75"/>
            <a:ext cx="9104486" cy="5143501"/>
          </a:xfrm>
          <a:prstGeom prst="rect">
            <a:avLst/>
          </a:prstGeom>
          <a:noFill/>
          <a:ln>
            <a:noFill/>
          </a:ln>
        </p:spPr>
      </p:pic>
      <p:pic>
        <p:nvPicPr>
          <p:cNvPr id="55" name="Google Shape;55;p13"/>
          <p:cNvPicPr preferRelativeResize="0"/>
          <p:nvPr/>
        </p:nvPicPr>
        <p:blipFill rotWithShape="1">
          <a:blip r:embed="rId4">
            <a:alphaModFix/>
          </a:blip>
          <a:srcRect b="25898" l="30196" r="0" t="0"/>
          <a:stretch/>
        </p:blipFill>
        <p:spPr>
          <a:xfrm>
            <a:off x="2761716" y="-75"/>
            <a:ext cx="6382574" cy="3811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 name="Shape 111"/>
        <p:cNvGrpSpPr/>
        <p:nvPr/>
      </p:nvGrpSpPr>
      <p:grpSpPr>
        <a:xfrm>
          <a:off x="0" y="0"/>
          <a:ext cx="0" cy="0"/>
          <a:chOff x="0" y="0"/>
          <a:chExt cx="0" cy="0"/>
        </a:xfrm>
      </p:grpSpPr>
      <p:pic>
        <p:nvPicPr>
          <p:cNvPr id="112" name="Google Shape;112;p22"/>
          <p:cNvPicPr preferRelativeResize="0"/>
          <p:nvPr/>
        </p:nvPicPr>
        <p:blipFill>
          <a:blip r:embed="rId3">
            <a:alphaModFix/>
          </a:blip>
          <a:stretch>
            <a:fillRect/>
          </a:stretch>
        </p:blipFill>
        <p:spPr>
          <a:xfrm>
            <a:off x="3097523" y="152400"/>
            <a:ext cx="3491375" cy="3336304"/>
          </a:xfrm>
          <a:prstGeom prst="rect">
            <a:avLst/>
          </a:prstGeom>
          <a:noFill/>
          <a:ln>
            <a:noFill/>
          </a:ln>
        </p:spPr>
      </p:pic>
      <p:pic>
        <p:nvPicPr>
          <p:cNvPr id="113" name="Google Shape;113;p22"/>
          <p:cNvPicPr preferRelativeResize="0"/>
          <p:nvPr/>
        </p:nvPicPr>
        <p:blipFill rotWithShape="1">
          <a:blip r:embed="rId4">
            <a:alphaModFix/>
          </a:blip>
          <a:srcRect b="0" l="0" r="2619" t="0"/>
          <a:stretch/>
        </p:blipFill>
        <p:spPr>
          <a:xfrm>
            <a:off x="0" y="152400"/>
            <a:ext cx="2814376" cy="4838699"/>
          </a:xfrm>
          <a:prstGeom prst="rect">
            <a:avLst/>
          </a:prstGeom>
          <a:noFill/>
          <a:ln>
            <a:noFill/>
          </a:ln>
        </p:spPr>
      </p:pic>
      <p:sp>
        <p:nvSpPr>
          <p:cNvPr id="114" name="Google Shape;114;p22"/>
          <p:cNvSpPr txBox="1"/>
          <p:nvPr/>
        </p:nvSpPr>
        <p:spPr>
          <a:xfrm>
            <a:off x="6656800" y="152400"/>
            <a:ext cx="2439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Out of Africa Land of Black</a:t>
            </a:r>
            <a:endParaRPr sz="1200">
              <a:solidFill>
                <a:schemeClr val="lt1"/>
              </a:solidFill>
            </a:endParaRPr>
          </a:p>
          <a:p>
            <a:pPr indent="0" lvl="0" marL="0" rtl="0" algn="l">
              <a:spcBef>
                <a:spcPts val="0"/>
              </a:spcBef>
              <a:spcAft>
                <a:spcPts val="0"/>
              </a:spcAft>
              <a:buNone/>
            </a:pPr>
            <a:r>
              <a:rPr lang="en" sz="1200">
                <a:solidFill>
                  <a:schemeClr val="lt1"/>
                </a:solidFill>
              </a:rPr>
              <a:t>Thebes/Karnak = white chapel</a:t>
            </a:r>
            <a:endParaRPr sz="1200">
              <a:solidFill>
                <a:schemeClr val="lt1"/>
              </a:solidFill>
            </a:endParaRPr>
          </a:p>
          <a:p>
            <a:pPr indent="0" lvl="0" marL="0" rtl="0" algn="l">
              <a:spcBef>
                <a:spcPts val="0"/>
              </a:spcBef>
              <a:spcAft>
                <a:spcPts val="0"/>
              </a:spcAft>
              <a:buNone/>
            </a:pPr>
            <a:r>
              <a:rPr lang="en" sz="1200">
                <a:solidFill>
                  <a:schemeClr val="lt1"/>
                </a:solidFill>
              </a:rPr>
              <a:t>Memphis/Saqqara = white wall</a:t>
            </a:r>
            <a:endParaRPr sz="1200">
              <a:solidFill>
                <a:schemeClr val="lt1"/>
              </a:solidFill>
            </a:endParaRPr>
          </a:p>
        </p:txBody>
      </p:sp>
      <p:pic>
        <p:nvPicPr>
          <p:cNvPr id="115" name="Google Shape;115;p22"/>
          <p:cNvPicPr preferRelativeResize="0"/>
          <p:nvPr/>
        </p:nvPicPr>
        <p:blipFill>
          <a:blip r:embed="rId5">
            <a:alphaModFix/>
          </a:blip>
          <a:stretch>
            <a:fillRect/>
          </a:stretch>
        </p:blipFill>
        <p:spPr>
          <a:xfrm>
            <a:off x="7050538" y="1160300"/>
            <a:ext cx="1651825" cy="3611449"/>
          </a:xfrm>
          <a:prstGeom prst="rect">
            <a:avLst/>
          </a:prstGeom>
          <a:noFill/>
          <a:ln>
            <a:noFill/>
          </a:ln>
        </p:spPr>
      </p:pic>
      <p:pic>
        <p:nvPicPr>
          <p:cNvPr id="116" name="Google Shape;116;p22"/>
          <p:cNvPicPr preferRelativeResize="0"/>
          <p:nvPr/>
        </p:nvPicPr>
        <p:blipFill rotWithShape="1">
          <a:blip r:embed="rId6">
            <a:alphaModFix/>
          </a:blip>
          <a:srcRect b="3101" l="6731" r="4229" t="3493"/>
          <a:stretch/>
        </p:blipFill>
        <p:spPr>
          <a:xfrm>
            <a:off x="2964350" y="152400"/>
            <a:ext cx="3692450"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0" name="Shape 120"/>
        <p:cNvGrpSpPr/>
        <p:nvPr/>
      </p:nvGrpSpPr>
      <p:grpSpPr>
        <a:xfrm>
          <a:off x="0" y="0"/>
          <a:ext cx="0" cy="0"/>
          <a:chOff x="0" y="0"/>
          <a:chExt cx="0" cy="0"/>
        </a:xfrm>
      </p:grpSpPr>
      <p:sp>
        <p:nvSpPr>
          <p:cNvPr id="121" name="Google Shape;121;p23"/>
          <p:cNvSpPr txBox="1"/>
          <p:nvPr/>
        </p:nvSpPr>
        <p:spPr>
          <a:xfrm>
            <a:off x="0" y="0"/>
            <a:ext cx="32115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lt1"/>
                </a:solidFill>
              </a:rPr>
              <a:t>Banebdjedet </a:t>
            </a:r>
            <a:endParaRPr b="1" sz="3000">
              <a:solidFill>
                <a:schemeClr val="lt1"/>
              </a:solidFill>
            </a:endParaRPr>
          </a:p>
          <a:p>
            <a:pPr indent="0" lvl="0" marL="0" rtl="0" algn="l">
              <a:spcBef>
                <a:spcPts val="0"/>
              </a:spcBef>
              <a:spcAft>
                <a:spcPts val="0"/>
              </a:spcAft>
              <a:buNone/>
            </a:pPr>
            <a:r>
              <a:rPr lang="en">
                <a:solidFill>
                  <a:schemeClr val="lt1"/>
                </a:solidFill>
              </a:rPr>
              <a:t>(Ba of the Lord of Djedet), </a:t>
            </a:r>
            <a:endParaRPr>
              <a:solidFill>
                <a:schemeClr val="lt1"/>
              </a:solidFill>
            </a:endParaRPr>
          </a:p>
        </p:txBody>
      </p:sp>
      <p:pic>
        <p:nvPicPr>
          <p:cNvPr id="122" name="Google Shape;122;p23"/>
          <p:cNvPicPr preferRelativeResize="0"/>
          <p:nvPr/>
        </p:nvPicPr>
        <p:blipFill>
          <a:blip r:embed="rId3">
            <a:alphaModFix/>
          </a:blip>
          <a:stretch>
            <a:fillRect/>
          </a:stretch>
        </p:blipFill>
        <p:spPr>
          <a:xfrm>
            <a:off x="3272829" y="0"/>
            <a:ext cx="5871171" cy="5143500"/>
          </a:xfrm>
          <a:prstGeom prst="rect">
            <a:avLst/>
          </a:prstGeom>
          <a:noFill/>
          <a:ln>
            <a:noFill/>
          </a:ln>
        </p:spPr>
      </p:pic>
      <p:pic>
        <p:nvPicPr>
          <p:cNvPr id="123" name="Google Shape;123;p23"/>
          <p:cNvPicPr preferRelativeResize="0"/>
          <p:nvPr/>
        </p:nvPicPr>
        <p:blipFill rotWithShape="1">
          <a:blip r:embed="rId4">
            <a:alphaModFix/>
          </a:blip>
          <a:srcRect b="7766" l="0" r="0" t="0"/>
          <a:stretch/>
        </p:blipFill>
        <p:spPr>
          <a:xfrm>
            <a:off x="0" y="1370075"/>
            <a:ext cx="3272800" cy="3773426"/>
          </a:xfrm>
          <a:prstGeom prst="rect">
            <a:avLst/>
          </a:prstGeom>
          <a:noFill/>
          <a:ln>
            <a:noFill/>
          </a:ln>
        </p:spPr>
      </p:pic>
      <p:sp>
        <p:nvSpPr>
          <p:cNvPr id="124" name="Google Shape;124;p23"/>
          <p:cNvSpPr txBox="1"/>
          <p:nvPr/>
        </p:nvSpPr>
        <p:spPr>
          <a:xfrm>
            <a:off x="8125425" y="2171550"/>
            <a:ext cx="900000" cy="400200"/>
          </a:xfrm>
          <a:prstGeom prst="rect">
            <a:avLst/>
          </a:prstGeom>
          <a:solidFill>
            <a:srgbClr val="BA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Djedet</a:t>
            </a:r>
            <a:endParaRPr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8" name="Shape 128"/>
        <p:cNvGrpSpPr/>
        <p:nvPr/>
      </p:nvGrpSpPr>
      <p:grpSpPr>
        <a:xfrm>
          <a:off x="0" y="0"/>
          <a:ext cx="0" cy="0"/>
          <a:chOff x="0" y="0"/>
          <a:chExt cx="0" cy="0"/>
        </a:xfrm>
      </p:grpSpPr>
      <p:pic>
        <p:nvPicPr>
          <p:cNvPr id="129" name="Google Shape;129;p24"/>
          <p:cNvPicPr preferRelativeResize="0"/>
          <p:nvPr/>
        </p:nvPicPr>
        <p:blipFill rotWithShape="1">
          <a:blip r:embed="rId3">
            <a:alphaModFix/>
          </a:blip>
          <a:srcRect b="8410" l="10636" r="10636" t="8401"/>
          <a:stretch/>
        </p:blipFill>
        <p:spPr>
          <a:xfrm>
            <a:off x="0" y="0"/>
            <a:ext cx="6138949" cy="4278900"/>
          </a:xfrm>
          <a:prstGeom prst="rect">
            <a:avLst/>
          </a:prstGeom>
          <a:noFill/>
          <a:ln>
            <a:noFill/>
          </a:ln>
        </p:spPr>
      </p:pic>
      <p:sp>
        <p:nvSpPr>
          <p:cNvPr id="130" name="Google Shape;130;p24"/>
          <p:cNvSpPr/>
          <p:nvPr/>
        </p:nvSpPr>
        <p:spPr>
          <a:xfrm>
            <a:off x="1664750" y="652850"/>
            <a:ext cx="2161500" cy="216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24"/>
          <p:cNvPicPr preferRelativeResize="0"/>
          <p:nvPr/>
        </p:nvPicPr>
        <p:blipFill>
          <a:blip r:embed="rId4">
            <a:alphaModFix/>
          </a:blip>
          <a:stretch>
            <a:fillRect/>
          </a:stretch>
        </p:blipFill>
        <p:spPr>
          <a:xfrm>
            <a:off x="5275655" y="0"/>
            <a:ext cx="3868341" cy="5143500"/>
          </a:xfrm>
          <a:prstGeom prst="rect">
            <a:avLst/>
          </a:prstGeom>
          <a:noFill/>
          <a:ln>
            <a:noFill/>
          </a:ln>
        </p:spPr>
      </p:pic>
      <p:sp>
        <p:nvSpPr>
          <p:cNvPr id="132" name="Google Shape;132;p24"/>
          <p:cNvSpPr txBox="1"/>
          <p:nvPr/>
        </p:nvSpPr>
        <p:spPr>
          <a:xfrm>
            <a:off x="0" y="3881400"/>
            <a:ext cx="5275800" cy="12621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Sema Tawy is a symbol from Ancient Egypt said to represent the union of Upper and Lower Egypt, composed of two heraldic plants. One being the papyrus representing Lower Egypt, and the other a lotus flower representing Upper Egypt, tied together with the hieroglyph symbolizing their union. The act of tying the two plants together was performed by two gods, often Hapi, the double hermaphroditic divinities of the Nile, but could also be depicted with Tot (Thoth) and Horus, or the duality of the antagonistic gods Horus and Seth.</a:t>
            </a:r>
            <a:endParaRPr sz="10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6" name="Shape 136"/>
        <p:cNvGrpSpPr/>
        <p:nvPr/>
      </p:nvGrpSpPr>
      <p:grpSpPr>
        <a:xfrm>
          <a:off x="0" y="0"/>
          <a:ext cx="0" cy="0"/>
          <a:chOff x="0" y="0"/>
          <a:chExt cx="0" cy="0"/>
        </a:xfrm>
      </p:grpSpPr>
      <p:pic>
        <p:nvPicPr>
          <p:cNvPr id="137" name="Google Shape;137;p25"/>
          <p:cNvPicPr preferRelativeResize="0"/>
          <p:nvPr/>
        </p:nvPicPr>
        <p:blipFill>
          <a:blip r:embed="rId3">
            <a:alphaModFix/>
          </a:blip>
          <a:stretch>
            <a:fillRect/>
          </a:stretch>
        </p:blipFill>
        <p:spPr>
          <a:xfrm>
            <a:off x="3146482" y="0"/>
            <a:ext cx="2709892" cy="5143501"/>
          </a:xfrm>
          <a:prstGeom prst="rect">
            <a:avLst/>
          </a:prstGeom>
          <a:noFill/>
          <a:ln>
            <a:noFill/>
          </a:ln>
        </p:spPr>
      </p:pic>
      <p:pic>
        <p:nvPicPr>
          <p:cNvPr id="138" name="Google Shape;138;p25"/>
          <p:cNvPicPr preferRelativeResize="0"/>
          <p:nvPr/>
        </p:nvPicPr>
        <p:blipFill>
          <a:blip r:embed="rId4">
            <a:alphaModFix/>
          </a:blip>
          <a:stretch>
            <a:fillRect/>
          </a:stretch>
        </p:blipFill>
        <p:spPr>
          <a:xfrm>
            <a:off x="5473887" y="0"/>
            <a:ext cx="3670114" cy="5143500"/>
          </a:xfrm>
          <a:prstGeom prst="rect">
            <a:avLst/>
          </a:prstGeom>
          <a:noFill/>
          <a:ln>
            <a:noFill/>
          </a:ln>
        </p:spPr>
      </p:pic>
      <p:pic>
        <p:nvPicPr>
          <p:cNvPr id="139" name="Google Shape;139;p25"/>
          <p:cNvPicPr preferRelativeResize="0"/>
          <p:nvPr/>
        </p:nvPicPr>
        <p:blipFill>
          <a:blip r:embed="rId5">
            <a:alphaModFix/>
          </a:blip>
          <a:stretch>
            <a:fillRect/>
          </a:stretch>
        </p:blipFill>
        <p:spPr>
          <a:xfrm>
            <a:off x="0" y="0"/>
            <a:ext cx="345042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pic>
        <p:nvPicPr>
          <p:cNvPr id="144" name="Google Shape;144;p26"/>
          <p:cNvPicPr preferRelativeResize="0"/>
          <p:nvPr/>
        </p:nvPicPr>
        <p:blipFill>
          <a:blip r:embed="rId3">
            <a:alphaModFix/>
          </a:blip>
          <a:stretch>
            <a:fillRect/>
          </a:stretch>
        </p:blipFill>
        <p:spPr>
          <a:xfrm>
            <a:off x="1523650" y="1243975"/>
            <a:ext cx="1771550" cy="2214450"/>
          </a:xfrm>
          <a:prstGeom prst="rect">
            <a:avLst/>
          </a:prstGeom>
          <a:noFill/>
          <a:ln>
            <a:noFill/>
          </a:ln>
        </p:spPr>
      </p:pic>
      <p:pic>
        <p:nvPicPr>
          <p:cNvPr id="145" name="Google Shape;145;p26"/>
          <p:cNvPicPr preferRelativeResize="0"/>
          <p:nvPr/>
        </p:nvPicPr>
        <p:blipFill>
          <a:blip r:embed="rId4">
            <a:alphaModFix/>
          </a:blip>
          <a:stretch>
            <a:fillRect/>
          </a:stretch>
        </p:blipFill>
        <p:spPr>
          <a:xfrm>
            <a:off x="6304257" y="1243975"/>
            <a:ext cx="1090856" cy="2214450"/>
          </a:xfrm>
          <a:prstGeom prst="rect">
            <a:avLst/>
          </a:prstGeom>
          <a:noFill/>
          <a:ln>
            <a:noFill/>
          </a:ln>
        </p:spPr>
      </p:pic>
      <p:pic>
        <p:nvPicPr>
          <p:cNvPr id="146" name="Google Shape;146;p26"/>
          <p:cNvPicPr preferRelativeResize="0"/>
          <p:nvPr/>
        </p:nvPicPr>
        <p:blipFill>
          <a:blip r:embed="rId5">
            <a:alphaModFix/>
          </a:blip>
          <a:stretch>
            <a:fillRect/>
          </a:stretch>
        </p:blipFill>
        <p:spPr>
          <a:xfrm>
            <a:off x="4293395" y="2646750"/>
            <a:ext cx="968542" cy="2214450"/>
          </a:xfrm>
          <a:prstGeom prst="rect">
            <a:avLst/>
          </a:prstGeom>
          <a:noFill/>
          <a:ln>
            <a:noFill/>
          </a:ln>
        </p:spPr>
      </p:pic>
      <p:sp>
        <p:nvSpPr>
          <p:cNvPr id="147" name="Google Shape;147;p26"/>
          <p:cNvSpPr txBox="1"/>
          <p:nvPr/>
        </p:nvSpPr>
        <p:spPr>
          <a:xfrm>
            <a:off x="864650" y="167625"/>
            <a:ext cx="7455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Banebdjedet was the Ba of Osiris, and his consort, the fish goddess Hatmehit. With their child Har-pa-khered ("Horus the Child"), they formed the triad of Mendes.</a:t>
            </a:r>
            <a:endParaRPr b="1"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1" name="Shape 151"/>
        <p:cNvGrpSpPr/>
        <p:nvPr/>
      </p:nvGrpSpPr>
      <p:grpSpPr>
        <a:xfrm>
          <a:off x="0" y="0"/>
          <a:ext cx="0" cy="0"/>
          <a:chOff x="0" y="0"/>
          <a:chExt cx="0" cy="0"/>
        </a:xfrm>
      </p:grpSpPr>
      <p:pic>
        <p:nvPicPr>
          <p:cNvPr id="152" name="Google Shape;152;p27"/>
          <p:cNvPicPr preferRelativeResize="0"/>
          <p:nvPr/>
        </p:nvPicPr>
        <p:blipFill rotWithShape="1">
          <a:blip r:embed="rId3">
            <a:alphaModFix/>
          </a:blip>
          <a:srcRect b="0" l="0" r="14719" t="0"/>
          <a:stretch/>
        </p:blipFill>
        <p:spPr>
          <a:xfrm>
            <a:off x="0" y="0"/>
            <a:ext cx="3159351" cy="5143500"/>
          </a:xfrm>
          <a:prstGeom prst="rect">
            <a:avLst/>
          </a:prstGeom>
          <a:noFill/>
          <a:ln>
            <a:noFill/>
          </a:ln>
        </p:spPr>
      </p:pic>
      <p:pic>
        <p:nvPicPr>
          <p:cNvPr id="153" name="Google Shape;153;p27"/>
          <p:cNvPicPr preferRelativeResize="0"/>
          <p:nvPr/>
        </p:nvPicPr>
        <p:blipFill rotWithShape="1">
          <a:blip r:embed="rId4">
            <a:alphaModFix/>
          </a:blip>
          <a:srcRect b="0" l="0" r="5195" t="0"/>
          <a:stretch/>
        </p:blipFill>
        <p:spPr>
          <a:xfrm>
            <a:off x="5527274" y="0"/>
            <a:ext cx="3616724" cy="5143500"/>
          </a:xfrm>
          <a:prstGeom prst="rect">
            <a:avLst/>
          </a:prstGeom>
          <a:noFill/>
          <a:ln>
            <a:noFill/>
          </a:ln>
        </p:spPr>
      </p:pic>
      <p:sp>
        <p:nvSpPr>
          <p:cNvPr id="154" name="Google Shape;154;p27"/>
          <p:cNvSpPr txBox="1"/>
          <p:nvPr/>
        </p:nvSpPr>
        <p:spPr>
          <a:xfrm>
            <a:off x="3258363" y="0"/>
            <a:ext cx="2169900" cy="51435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2000">
                <a:solidFill>
                  <a:schemeClr val="lt1"/>
                </a:solidFill>
              </a:rPr>
              <a:t>How does the Knights Templar, a group in quest for the grail of eternal life, end up worshipping the Baphomet?</a:t>
            </a:r>
            <a:endParaRPr b="1" sz="20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8" name="Shape 158"/>
        <p:cNvGrpSpPr/>
        <p:nvPr/>
      </p:nvGrpSpPr>
      <p:grpSpPr>
        <a:xfrm>
          <a:off x="0" y="0"/>
          <a:ext cx="0" cy="0"/>
          <a:chOff x="0" y="0"/>
          <a:chExt cx="0" cy="0"/>
        </a:xfrm>
      </p:grpSpPr>
      <p:sp>
        <p:nvSpPr>
          <p:cNvPr id="159" name="Google Shape;159;p28"/>
          <p:cNvSpPr txBox="1"/>
          <p:nvPr/>
        </p:nvSpPr>
        <p:spPr>
          <a:xfrm>
            <a:off x="0" y="0"/>
            <a:ext cx="28638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Special Elite"/>
                <a:ea typeface="Special Elite"/>
                <a:cs typeface="Special Elite"/>
                <a:sym typeface="Special Elite"/>
              </a:rPr>
              <a:t>AEdam</a:t>
            </a:r>
            <a:endParaRPr sz="4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t/>
            </a:r>
            <a:endParaRPr sz="24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2400">
                <a:solidFill>
                  <a:schemeClr val="lt1"/>
                </a:solidFill>
                <a:latin typeface="Special Elite"/>
                <a:ea typeface="Special Elite"/>
                <a:cs typeface="Special Elite"/>
                <a:sym typeface="Special Elite"/>
              </a:rPr>
              <a:t>Sun and Moon united </a:t>
            </a:r>
            <a:endParaRPr sz="24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t/>
            </a:r>
            <a:endParaRPr sz="24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2400">
                <a:solidFill>
                  <a:schemeClr val="lt1"/>
                </a:solidFill>
                <a:latin typeface="Special Elite"/>
                <a:ea typeface="Special Elite"/>
                <a:cs typeface="Special Elite"/>
                <a:sym typeface="Special Elite"/>
              </a:rPr>
              <a:t>The sacred hermaphrodite</a:t>
            </a:r>
            <a:endParaRPr sz="2400">
              <a:solidFill>
                <a:schemeClr val="lt1"/>
              </a:solidFill>
              <a:latin typeface="Special Elite"/>
              <a:ea typeface="Special Elite"/>
              <a:cs typeface="Special Elite"/>
              <a:sym typeface="Special Elite"/>
            </a:endParaRPr>
          </a:p>
        </p:txBody>
      </p:sp>
      <p:pic>
        <p:nvPicPr>
          <p:cNvPr id="160" name="Google Shape;160;p28"/>
          <p:cNvPicPr preferRelativeResize="0"/>
          <p:nvPr/>
        </p:nvPicPr>
        <p:blipFill>
          <a:blip r:embed="rId3">
            <a:alphaModFix/>
          </a:blip>
          <a:stretch>
            <a:fillRect/>
          </a:stretch>
        </p:blipFill>
        <p:spPr>
          <a:xfrm>
            <a:off x="5689793" y="0"/>
            <a:ext cx="3454214" cy="5143500"/>
          </a:xfrm>
          <a:prstGeom prst="rect">
            <a:avLst/>
          </a:prstGeom>
          <a:noFill/>
          <a:ln>
            <a:noFill/>
          </a:ln>
        </p:spPr>
      </p:pic>
      <p:pic>
        <p:nvPicPr>
          <p:cNvPr id="161" name="Google Shape;161;p28"/>
          <p:cNvPicPr preferRelativeResize="0"/>
          <p:nvPr/>
        </p:nvPicPr>
        <p:blipFill>
          <a:blip r:embed="rId4">
            <a:alphaModFix/>
          </a:blip>
          <a:stretch>
            <a:fillRect/>
          </a:stretch>
        </p:blipFill>
        <p:spPr>
          <a:xfrm>
            <a:off x="2863700" y="0"/>
            <a:ext cx="2826112" cy="51434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9"/>
          <p:cNvPicPr preferRelativeResize="0"/>
          <p:nvPr/>
        </p:nvPicPr>
        <p:blipFill>
          <a:blip r:embed="rId3">
            <a:alphaModFix/>
          </a:blip>
          <a:stretch>
            <a:fillRect/>
          </a:stretch>
        </p:blipFill>
        <p:spPr>
          <a:xfrm>
            <a:off x="5926613" y="1288813"/>
            <a:ext cx="2143125" cy="2143125"/>
          </a:xfrm>
          <a:prstGeom prst="rect">
            <a:avLst/>
          </a:prstGeom>
          <a:noFill/>
          <a:ln>
            <a:noFill/>
          </a:ln>
        </p:spPr>
      </p:pic>
      <p:pic>
        <p:nvPicPr>
          <p:cNvPr id="167" name="Google Shape;167;p29"/>
          <p:cNvPicPr preferRelativeResize="0"/>
          <p:nvPr/>
        </p:nvPicPr>
        <p:blipFill rotWithShape="1">
          <a:blip r:embed="rId4">
            <a:alphaModFix/>
          </a:blip>
          <a:srcRect b="0" l="21732" r="21732" t="0"/>
          <a:stretch/>
        </p:blipFill>
        <p:spPr>
          <a:xfrm>
            <a:off x="4491472" y="0"/>
            <a:ext cx="4652529" cy="5143501"/>
          </a:xfrm>
          <a:prstGeom prst="rect">
            <a:avLst/>
          </a:prstGeom>
          <a:noFill/>
          <a:ln>
            <a:noFill/>
          </a:ln>
        </p:spPr>
      </p:pic>
      <p:pic>
        <p:nvPicPr>
          <p:cNvPr id="168" name="Google Shape;168;p29"/>
          <p:cNvPicPr preferRelativeResize="0"/>
          <p:nvPr/>
        </p:nvPicPr>
        <p:blipFill rotWithShape="1">
          <a:blip r:embed="rId5">
            <a:alphaModFix/>
          </a:blip>
          <a:srcRect b="5734" l="6845" r="8744" t="4659"/>
          <a:stretch/>
        </p:blipFill>
        <p:spPr>
          <a:xfrm>
            <a:off x="535025" y="225600"/>
            <a:ext cx="3355574" cy="46922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30"/>
          <p:cNvPicPr preferRelativeResize="0"/>
          <p:nvPr/>
        </p:nvPicPr>
        <p:blipFill>
          <a:blip r:embed="rId3">
            <a:alphaModFix/>
          </a:blip>
          <a:stretch>
            <a:fillRect/>
          </a:stretch>
        </p:blipFill>
        <p:spPr>
          <a:xfrm>
            <a:off x="6533690" y="0"/>
            <a:ext cx="2610310" cy="5143499"/>
          </a:xfrm>
          <a:prstGeom prst="rect">
            <a:avLst/>
          </a:prstGeom>
          <a:noFill/>
          <a:ln>
            <a:noFill/>
          </a:ln>
        </p:spPr>
      </p:pic>
      <p:pic>
        <p:nvPicPr>
          <p:cNvPr id="174" name="Google Shape;174;p30"/>
          <p:cNvPicPr preferRelativeResize="0"/>
          <p:nvPr/>
        </p:nvPicPr>
        <p:blipFill rotWithShape="1">
          <a:blip r:embed="rId4">
            <a:alphaModFix/>
          </a:blip>
          <a:srcRect b="40392" l="16942" r="52589" t="33608"/>
          <a:stretch/>
        </p:blipFill>
        <p:spPr>
          <a:xfrm>
            <a:off x="126502" y="782147"/>
            <a:ext cx="6533699" cy="3484605"/>
          </a:xfrm>
          <a:prstGeom prst="rect">
            <a:avLst/>
          </a:prstGeom>
          <a:noFill/>
          <a:ln>
            <a:noFill/>
          </a:ln>
        </p:spPr>
      </p:pic>
      <p:cxnSp>
        <p:nvCxnSpPr>
          <p:cNvPr id="175" name="Google Shape;175;p30"/>
          <p:cNvCxnSpPr/>
          <p:nvPr/>
        </p:nvCxnSpPr>
        <p:spPr>
          <a:xfrm>
            <a:off x="391075" y="2817950"/>
            <a:ext cx="3577200" cy="0"/>
          </a:xfrm>
          <a:prstGeom prst="straightConnector1">
            <a:avLst/>
          </a:prstGeom>
          <a:noFill/>
          <a:ln cap="flat" cmpd="sng" w="38100">
            <a:solidFill>
              <a:srgbClr val="FF0000"/>
            </a:solidFill>
            <a:prstDash val="solid"/>
            <a:round/>
            <a:headEnd len="med" w="med" type="none"/>
            <a:tailEnd len="med" w="med" type="none"/>
          </a:ln>
        </p:spPr>
      </p:cxnSp>
      <p:cxnSp>
        <p:nvCxnSpPr>
          <p:cNvPr id="176" name="Google Shape;176;p30"/>
          <p:cNvCxnSpPr/>
          <p:nvPr/>
        </p:nvCxnSpPr>
        <p:spPr>
          <a:xfrm>
            <a:off x="3462075" y="3832975"/>
            <a:ext cx="2499000" cy="0"/>
          </a:xfrm>
          <a:prstGeom prst="straightConnector1">
            <a:avLst/>
          </a:prstGeom>
          <a:noFill/>
          <a:ln cap="flat" cmpd="sng" w="38100">
            <a:solidFill>
              <a:srgbClr val="FF0000"/>
            </a:solidFill>
            <a:prstDash val="solid"/>
            <a:round/>
            <a:headEnd len="med" w="med" type="none"/>
            <a:tailEnd len="med" w="med" type="none"/>
          </a:ln>
        </p:spPr>
      </p:cxnSp>
      <p:cxnSp>
        <p:nvCxnSpPr>
          <p:cNvPr id="177" name="Google Shape;177;p30"/>
          <p:cNvCxnSpPr/>
          <p:nvPr/>
        </p:nvCxnSpPr>
        <p:spPr>
          <a:xfrm>
            <a:off x="336450" y="4169400"/>
            <a:ext cx="7563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1"/>
          <p:cNvPicPr preferRelativeResize="0"/>
          <p:nvPr/>
        </p:nvPicPr>
        <p:blipFill rotWithShape="1">
          <a:blip r:embed="rId3">
            <a:alphaModFix/>
          </a:blip>
          <a:srcRect b="0" l="11597" r="11597" t="0"/>
          <a:stretch/>
        </p:blipFill>
        <p:spPr>
          <a:xfrm>
            <a:off x="0" y="0"/>
            <a:ext cx="5609800" cy="4838700"/>
          </a:xfrm>
          <a:prstGeom prst="rect">
            <a:avLst/>
          </a:prstGeom>
          <a:noFill/>
          <a:ln>
            <a:noFill/>
          </a:ln>
        </p:spPr>
      </p:pic>
      <p:pic>
        <p:nvPicPr>
          <p:cNvPr id="183" name="Google Shape;183;p31"/>
          <p:cNvPicPr preferRelativeResize="0"/>
          <p:nvPr/>
        </p:nvPicPr>
        <p:blipFill>
          <a:blip r:embed="rId4">
            <a:alphaModFix/>
          </a:blip>
          <a:stretch>
            <a:fillRect/>
          </a:stretch>
        </p:blipFill>
        <p:spPr>
          <a:xfrm>
            <a:off x="4379725" y="0"/>
            <a:ext cx="4764275" cy="4790600"/>
          </a:xfrm>
          <a:prstGeom prst="rect">
            <a:avLst/>
          </a:prstGeom>
          <a:noFill/>
          <a:ln>
            <a:noFill/>
          </a:ln>
        </p:spPr>
      </p:pic>
      <p:sp>
        <p:nvSpPr>
          <p:cNvPr id="184" name="Google Shape;184;p31"/>
          <p:cNvSpPr txBox="1"/>
          <p:nvPr/>
        </p:nvSpPr>
        <p:spPr>
          <a:xfrm>
            <a:off x="0" y="4527900"/>
            <a:ext cx="9144000" cy="615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rPr>
              <a:t>Dendera Temple. Khnum molds Adam from clay. Zodiac we use today.</a:t>
            </a:r>
            <a:endParaRPr sz="22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 name="Shape 59"/>
        <p:cNvGrpSpPr/>
        <p:nvPr/>
      </p:nvGrpSpPr>
      <p:grpSpPr>
        <a:xfrm>
          <a:off x="0" y="0"/>
          <a:ext cx="0" cy="0"/>
          <a:chOff x="0" y="0"/>
          <a:chExt cx="0" cy="0"/>
        </a:xfrm>
      </p:grpSpPr>
      <p:sp>
        <p:nvSpPr>
          <p:cNvPr id="60" name="Google Shape;60;p14"/>
          <p:cNvSpPr txBox="1"/>
          <p:nvPr/>
        </p:nvSpPr>
        <p:spPr>
          <a:xfrm>
            <a:off x="1702725" y="1371150"/>
            <a:ext cx="5738700" cy="217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rPr>
              <a:t>Mechanics of Mythology</a:t>
            </a:r>
            <a:endParaRPr b="1" sz="3600">
              <a:solidFill>
                <a:schemeClr val="lt1"/>
              </a:solidFill>
            </a:endParaRPr>
          </a:p>
          <a:p>
            <a:pPr indent="0" lvl="0" marL="0" rtl="0" algn="l">
              <a:spcBef>
                <a:spcPts val="0"/>
              </a:spcBef>
              <a:spcAft>
                <a:spcPts val="0"/>
              </a:spcAft>
              <a:buNone/>
            </a:pPr>
            <a:r>
              <a:rPr lang="en" sz="3100">
                <a:solidFill>
                  <a:schemeClr val="lt1"/>
                </a:solidFill>
              </a:rPr>
              <a:t>The more a story resonates the archetype the more it lingers in society’s mind. </a:t>
            </a:r>
            <a:endParaRPr sz="31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2"/>
          <p:cNvPicPr preferRelativeResize="0"/>
          <p:nvPr/>
        </p:nvPicPr>
        <p:blipFill>
          <a:blip r:embed="rId3">
            <a:alphaModFix/>
          </a:blip>
          <a:stretch>
            <a:fillRect/>
          </a:stretch>
        </p:blipFill>
        <p:spPr>
          <a:xfrm>
            <a:off x="6228585" y="0"/>
            <a:ext cx="2915416" cy="5143499"/>
          </a:xfrm>
          <a:prstGeom prst="rect">
            <a:avLst/>
          </a:prstGeom>
          <a:noFill/>
          <a:ln>
            <a:noFill/>
          </a:ln>
        </p:spPr>
      </p:pic>
      <p:cxnSp>
        <p:nvCxnSpPr>
          <p:cNvPr id="190" name="Google Shape;190;p32"/>
          <p:cNvCxnSpPr/>
          <p:nvPr/>
        </p:nvCxnSpPr>
        <p:spPr>
          <a:xfrm>
            <a:off x="6228575" y="0"/>
            <a:ext cx="0" cy="5169300"/>
          </a:xfrm>
          <a:prstGeom prst="straightConnector1">
            <a:avLst/>
          </a:prstGeom>
          <a:noFill/>
          <a:ln cap="flat" cmpd="sng" w="76200">
            <a:solidFill>
              <a:schemeClr val="dk1"/>
            </a:solidFill>
            <a:prstDash val="solid"/>
            <a:round/>
            <a:headEnd len="med" w="med" type="none"/>
            <a:tailEnd len="med" w="med" type="none"/>
          </a:ln>
        </p:spPr>
      </p:cxnSp>
      <p:pic>
        <p:nvPicPr>
          <p:cNvPr id="191" name="Google Shape;191;p32"/>
          <p:cNvPicPr preferRelativeResize="0"/>
          <p:nvPr/>
        </p:nvPicPr>
        <p:blipFill>
          <a:blip r:embed="rId4">
            <a:alphaModFix/>
          </a:blip>
          <a:stretch>
            <a:fillRect/>
          </a:stretch>
        </p:blipFill>
        <p:spPr>
          <a:xfrm>
            <a:off x="970226" y="1341624"/>
            <a:ext cx="4455600" cy="3801875"/>
          </a:xfrm>
          <a:prstGeom prst="rect">
            <a:avLst/>
          </a:prstGeom>
          <a:noFill/>
          <a:ln>
            <a:noFill/>
          </a:ln>
        </p:spPr>
      </p:pic>
      <p:sp>
        <p:nvSpPr>
          <p:cNvPr id="192" name="Google Shape;192;p32"/>
          <p:cNvSpPr txBox="1"/>
          <p:nvPr/>
        </p:nvSpPr>
        <p:spPr>
          <a:xfrm>
            <a:off x="0" y="0"/>
            <a:ext cx="6184500" cy="144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700">
                <a:solidFill>
                  <a:schemeClr val="dk1"/>
                </a:solidFill>
              </a:rPr>
              <a:t>Daksha the Prajapati </a:t>
            </a:r>
            <a:endParaRPr b="1" sz="3700">
              <a:solidFill>
                <a:schemeClr val="dk1"/>
              </a:solidFill>
            </a:endParaRPr>
          </a:p>
          <a:p>
            <a:pPr indent="0" lvl="0" marL="0" rtl="0" algn="ctr">
              <a:spcBef>
                <a:spcPts val="0"/>
              </a:spcBef>
              <a:spcAft>
                <a:spcPts val="0"/>
              </a:spcAft>
              <a:buNone/>
            </a:pPr>
            <a:r>
              <a:rPr b="1" lang="en" sz="2400">
                <a:solidFill>
                  <a:schemeClr val="dk1"/>
                </a:solidFill>
              </a:rPr>
              <a:t>"praja" (creation, procreative powers) and "pati" (lord, master)</a:t>
            </a:r>
            <a:endParaRPr b="1" sz="24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3"/>
          <p:cNvPicPr preferRelativeResize="0"/>
          <p:nvPr/>
        </p:nvPicPr>
        <p:blipFill>
          <a:blip r:embed="rId3">
            <a:alphaModFix/>
          </a:blip>
          <a:stretch>
            <a:fillRect/>
          </a:stretch>
        </p:blipFill>
        <p:spPr>
          <a:xfrm>
            <a:off x="3881026" y="397000"/>
            <a:ext cx="4982750" cy="4349500"/>
          </a:xfrm>
          <a:prstGeom prst="rect">
            <a:avLst/>
          </a:prstGeom>
          <a:noFill/>
          <a:ln>
            <a:noFill/>
          </a:ln>
        </p:spPr>
      </p:pic>
      <p:sp>
        <p:nvSpPr>
          <p:cNvPr id="198" name="Google Shape;198;p33"/>
          <p:cNvSpPr txBox="1"/>
          <p:nvPr/>
        </p:nvSpPr>
        <p:spPr>
          <a:xfrm>
            <a:off x="0" y="2708400"/>
            <a:ext cx="2646900" cy="235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rPr>
              <a:t>Corn / seed</a:t>
            </a:r>
            <a:endParaRPr b="1" sz="3700">
              <a:solidFill>
                <a:schemeClr val="dk1"/>
              </a:solidFill>
            </a:endParaRPr>
          </a:p>
        </p:txBody>
      </p:sp>
      <p:pic>
        <p:nvPicPr>
          <p:cNvPr id="199" name="Google Shape;199;p33"/>
          <p:cNvPicPr preferRelativeResize="0"/>
          <p:nvPr/>
        </p:nvPicPr>
        <p:blipFill>
          <a:blip r:embed="rId4">
            <a:alphaModFix/>
          </a:blip>
          <a:stretch>
            <a:fillRect/>
          </a:stretch>
        </p:blipFill>
        <p:spPr>
          <a:xfrm>
            <a:off x="0" y="0"/>
            <a:ext cx="37739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4"/>
          <p:cNvPicPr preferRelativeResize="0"/>
          <p:nvPr/>
        </p:nvPicPr>
        <p:blipFill rotWithShape="1">
          <a:blip r:embed="rId3">
            <a:alphaModFix/>
          </a:blip>
          <a:srcRect b="0" l="2865" r="0" t="0"/>
          <a:stretch/>
        </p:blipFill>
        <p:spPr>
          <a:xfrm>
            <a:off x="3443375" y="0"/>
            <a:ext cx="5700626" cy="5143500"/>
          </a:xfrm>
          <a:prstGeom prst="rect">
            <a:avLst/>
          </a:prstGeom>
          <a:noFill/>
          <a:ln>
            <a:noFill/>
          </a:ln>
        </p:spPr>
      </p:pic>
      <p:pic>
        <p:nvPicPr>
          <p:cNvPr id="205" name="Google Shape;205;p34"/>
          <p:cNvPicPr preferRelativeResize="0"/>
          <p:nvPr/>
        </p:nvPicPr>
        <p:blipFill rotWithShape="1">
          <a:blip r:embed="rId4">
            <a:alphaModFix/>
          </a:blip>
          <a:srcRect b="2222" l="3001" r="3496" t="2001"/>
          <a:stretch/>
        </p:blipFill>
        <p:spPr>
          <a:xfrm>
            <a:off x="-9" y="0"/>
            <a:ext cx="3646358" cy="5143500"/>
          </a:xfrm>
          <a:prstGeom prst="rect">
            <a:avLst/>
          </a:prstGeom>
          <a:noFill/>
          <a:ln>
            <a:noFill/>
          </a:ln>
        </p:spPr>
      </p:pic>
      <p:cxnSp>
        <p:nvCxnSpPr>
          <p:cNvPr id="206" name="Google Shape;206;p34"/>
          <p:cNvCxnSpPr/>
          <p:nvPr/>
        </p:nvCxnSpPr>
        <p:spPr>
          <a:xfrm>
            <a:off x="3646350" y="0"/>
            <a:ext cx="0" cy="5169300"/>
          </a:xfrm>
          <a:prstGeom prst="straightConnector1">
            <a:avLst/>
          </a:prstGeom>
          <a:noFill/>
          <a:ln cap="flat" cmpd="sng" w="76200">
            <a:solidFill>
              <a:schemeClr val="dk1"/>
            </a:solidFill>
            <a:prstDash val="solid"/>
            <a:round/>
            <a:headEnd len="med" w="med" type="none"/>
            <a:tailEnd len="med" w="med" type="none"/>
          </a:ln>
        </p:spPr>
      </p:cxnSp>
      <p:sp>
        <p:nvSpPr>
          <p:cNvPr id="207" name="Google Shape;207;p34"/>
          <p:cNvSpPr txBox="1"/>
          <p:nvPr/>
        </p:nvSpPr>
        <p:spPr>
          <a:xfrm>
            <a:off x="2202175" y="637500"/>
            <a:ext cx="2888400" cy="1285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The Origin of the Lamb of God</a:t>
            </a:r>
            <a:endParaRPr b="1" sz="37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4807152" y="0"/>
            <a:ext cx="4336849" cy="5143500"/>
          </a:xfrm>
          <a:prstGeom prst="rect">
            <a:avLst/>
          </a:prstGeom>
          <a:noFill/>
          <a:ln>
            <a:noFill/>
          </a:ln>
        </p:spPr>
      </p:pic>
      <p:pic>
        <p:nvPicPr>
          <p:cNvPr id="213" name="Google Shape;213;p35"/>
          <p:cNvPicPr preferRelativeResize="0"/>
          <p:nvPr/>
        </p:nvPicPr>
        <p:blipFill rotWithShape="1">
          <a:blip r:embed="rId4">
            <a:alphaModFix/>
          </a:blip>
          <a:srcRect b="10348" l="10348" r="10348" t="10348"/>
          <a:stretch/>
        </p:blipFill>
        <p:spPr>
          <a:xfrm>
            <a:off x="0" y="0"/>
            <a:ext cx="4189349"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7" name="Shape 217"/>
        <p:cNvGrpSpPr/>
        <p:nvPr/>
      </p:nvGrpSpPr>
      <p:grpSpPr>
        <a:xfrm>
          <a:off x="0" y="0"/>
          <a:ext cx="0" cy="0"/>
          <a:chOff x="0" y="0"/>
          <a:chExt cx="0" cy="0"/>
        </a:xfrm>
      </p:grpSpPr>
      <p:sp>
        <p:nvSpPr>
          <p:cNvPr id="218" name="Google Shape;218;p36"/>
          <p:cNvSpPr txBox="1"/>
          <p:nvPr/>
        </p:nvSpPr>
        <p:spPr>
          <a:xfrm>
            <a:off x="582275" y="1570425"/>
            <a:ext cx="3343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The djed is an ancient Egyptian symbol for stability which features prominently in Egyptian art and architecture throughout the country's history. `Stability' should be understood to mean not only a firm footing but immutability and permanence.</a:t>
            </a:r>
            <a:endParaRPr>
              <a:solidFill>
                <a:schemeClr val="lt1"/>
              </a:solidFill>
            </a:endParaRPr>
          </a:p>
        </p:txBody>
      </p:sp>
      <p:pic>
        <p:nvPicPr>
          <p:cNvPr id="219" name="Google Shape;219;p36"/>
          <p:cNvPicPr preferRelativeResize="0"/>
          <p:nvPr/>
        </p:nvPicPr>
        <p:blipFill>
          <a:blip r:embed="rId3">
            <a:alphaModFix/>
          </a:blip>
          <a:stretch>
            <a:fillRect/>
          </a:stretch>
        </p:blipFill>
        <p:spPr>
          <a:xfrm>
            <a:off x="4307875" y="152400"/>
            <a:ext cx="4343536" cy="4838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7"/>
          <p:cNvPicPr preferRelativeResize="0"/>
          <p:nvPr/>
        </p:nvPicPr>
        <p:blipFill>
          <a:blip r:embed="rId3">
            <a:alphaModFix/>
          </a:blip>
          <a:stretch>
            <a:fillRect/>
          </a:stretch>
        </p:blipFill>
        <p:spPr>
          <a:xfrm>
            <a:off x="0" y="0"/>
            <a:ext cx="3429007" cy="5143500"/>
          </a:xfrm>
          <a:prstGeom prst="rect">
            <a:avLst/>
          </a:prstGeom>
          <a:noFill/>
          <a:ln>
            <a:noFill/>
          </a:ln>
        </p:spPr>
      </p:pic>
      <p:sp>
        <p:nvSpPr>
          <p:cNvPr id="225" name="Google Shape;225;p37"/>
          <p:cNvSpPr txBox="1"/>
          <p:nvPr/>
        </p:nvSpPr>
        <p:spPr>
          <a:xfrm>
            <a:off x="3738275" y="304800"/>
            <a:ext cx="27522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god Banebdjedet (Baphomet) with a scepter combining the was and djed with the ankh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King’s Valley (KV) tomb No.19 belongs to Prince Mentuherkhepsef, a son of pharaoh Ramesses IX. It was originally designated to be the burial place of pharaoh Ramesses VIII until this king’s premature death aborted this plan. KV19 is only partly decorated but it features some of the finest reliefs dating to the Late New Kingdom period of Egypt.</a:t>
            </a:r>
            <a:endParaRPr/>
          </a:p>
        </p:txBody>
      </p:sp>
      <p:pic>
        <p:nvPicPr>
          <p:cNvPr id="226" name="Google Shape;226;p37"/>
          <p:cNvPicPr preferRelativeResize="0"/>
          <p:nvPr/>
        </p:nvPicPr>
        <p:blipFill>
          <a:blip r:embed="rId4">
            <a:alphaModFix/>
          </a:blip>
          <a:stretch>
            <a:fillRect/>
          </a:stretch>
        </p:blipFill>
        <p:spPr>
          <a:xfrm>
            <a:off x="6490575" y="152400"/>
            <a:ext cx="2472738" cy="4838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8"/>
          <p:cNvPicPr preferRelativeResize="0"/>
          <p:nvPr/>
        </p:nvPicPr>
        <p:blipFill rotWithShape="1">
          <a:blip r:embed="rId3">
            <a:alphaModFix/>
          </a:blip>
          <a:srcRect b="39670" l="38716" r="23563" t="43528"/>
          <a:stretch/>
        </p:blipFill>
        <p:spPr>
          <a:xfrm>
            <a:off x="3100600" y="238200"/>
            <a:ext cx="5514051" cy="1535101"/>
          </a:xfrm>
          <a:prstGeom prst="rect">
            <a:avLst/>
          </a:prstGeom>
          <a:noFill/>
          <a:ln>
            <a:noFill/>
          </a:ln>
        </p:spPr>
      </p:pic>
      <p:pic>
        <p:nvPicPr>
          <p:cNvPr id="232" name="Google Shape;232;p38"/>
          <p:cNvPicPr preferRelativeResize="0"/>
          <p:nvPr/>
        </p:nvPicPr>
        <p:blipFill rotWithShape="1">
          <a:blip r:embed="rId4">
            <a:alphaModFix/>
          </a:blip>
          <a:srcRect b="11136" l="0" r="0" t="36006"/>
          <a:stretch/>
        </p:blipFill>
        <p:spPr>
          <a:xfrm>
            <a:off x="0" y="1923301"/>
            <a:ext cx="9144000" cy="3220199"/>
          </a:xfrm>
          <a:prstGeom prst="rect">
            <a:avLst/>
          </a:prstGeom>
          <a:noFill/>
          <a:ln>
            <a:noFill/>
          </a:ln>
        </p:spPr>
      </p:pic>
      <p:sp>
        <p:nvSpPr>
          <p:cNvPr id="233" name="Google Shape;233;p38"/>
          <p:cNvSpPr txBox="1"/>
          <p:nvPr/>
        </p:nvSpPr>
        <p:spPr>
          <a:xfrm>
            <a:off x="282325" y="203400"/>
            <a:ext cx="2435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latin typeface="Special Elite"/>
                <a:ea typeface="Special Elite"/>
                <a:cs typeface="Special Elite"/>
                <a:sym typeface="Special Elite"/>
              </a:rPr>
              <a:t>Baphomet before the Scarab</a:t>
            </a:r>
            <a:endParaRPr sz="3000">
              <a:latin typeface="Special Elite"/>
              <a:ea typeface="Special Elite"/>
              <a:cs typeface="Special Elite"/>
              <a:sym typeface="Special Elit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9"/>
          <p:cNvPicPr preferRelativeResize="0"/>
          <p:nvPr/>
        </p:nvPicPr>
        <p:blipFill rotWithShape="1">
          <a:blip r:embed="rId3">
            <a:alphaModFix/>
          </a:blip>
          <a:srcRect b="11324" l="8462" r="17495" t="13380"/>
          <a:stretch/>
        </p:blipFill>
        <p:spPr>
          <a:xfrm>
            <a:off x="0" y="554100"/>
            <a:ext cx="3008399" cy="4589476"/>
          </a:xfrm>
          <a:prstGeom prst="rect">
            <a:avLst/>
          </a:prstGeom>
          <a:noFill/>
          <a:ln>
            <a:noFill/>
          </a:ln>
        </p:spPr>
      </p:pic>
      <p:sp>
        <p:nvSpPr>
          <p:cNvPr id="239" name="Google Shape;239;p39"/>
          <p:cNvSpPr txBox="1"/>
          <p:nvPr/>
        </p:nvSpPr>
        <p:spPr>
          <a:xfrm>
            <a:off x="0" y="0"/>
            <a:ext cx="3008400" cy="554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Egypt</a:t>
            </a:r>
            <a:endParaRPr b="1" sz="2400">
              <a:solidFill>
                <a:schemeClr val="lt1"/>
              </a:solidFill>
            </a:endParaRPr>
          </a:p>
        </p:txBody>
      </p:sp>
      <p:sp>
        <p:nvSpPr>
          <p:cNvPr id="240" name="Google Shape;240;p39"/>
          <p:cNvSpPr txBox="1"/>
          <p:nvPr/>
        </p:nvSpPr>
        <p:spPr>
          <a:xfrm>
            <a:off x="3008400" y="0"/>
            <a:ext cx="3127200" cy="554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Vatican</a:t>
            </a:r>
            <a:endParaRPr b="1" sz="2400">
              <a:solidFill>
                <a:schemeClr val="lt1"/>
              </a:solidFill>
            </a:endParaRPr>
          </a:p>
        </p:txBody>
      </p:sp>
      <p:pic>
        <p:nvPicPr>
          <p:cNvPr id="241" name="Google Shape;241;p39"/>
          <p:cNvPicPr preferRelativeResize="0"/>
          <p:nvPr/>
        </p:nvPicPr>
        <p:blipFill rotWithShape="1">
          <a:blip r:embed="rId4">
            <a:alphaModFix/>
          </a:blip>
          <a:srcRect b="0" l="6724" r="6724" t="0"/>
          <a:stretch/>
        </p:blipFill>
        <p:spPr>
          <a:xfrm>
            <a:off x="6135600" y="561175"/>
            <a:ext cx="3008399" cy="4608799"/>
          </a:xfrm>
          <a:prstGeom prst="rect">
            <a:avLst/>
          </a:prstGeom>
          <a:noFill/>
          <a:ln>
            <a:noFill/>
          </a:ln>
        </p:spPr>
      </p:pic>
      <p:sp>
        <p:nvSpPr>
          <p:cNvPr id="242" name="Google Shape;242;p39"/>
          <p:cNvSpPr txBox="1"/>
          <p:nvPr/>
        </p:nvSpPr>
        <p:spPr>
          <a:xfrm>
            <a:off x="6135600" y="0"/>
            <a:ext cx="3008400" cy="554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Greek</a:t>
            </a:r>
            <a:endParaRPr b="1" sz="2400">
              <a:solidFill>
                <a:schemeClr val="lt1"/>
              </a:solidFill>
            </a:endParaRPr>
          </a:p>
        </p:txBody>
      </p:sp>
      <p:pic>
        <p:nvPicPr>
          <p:cNvPr id="243" name="Google Shape;243;p39"/>
          <p:cNvPicPr preferRelativeResize="0"/>
          <p:nvPr/>
        </p:nvPicPr>
        <p:blipFill rotWithShape="1">
          <a:blip r:embed="rId5">
            <a:alphaModFix/>
          </a:blip>
          <a:srcRect b="0" l="0" r="0" t="0"/>
          <a:stretch/>
        </p:blipFill>
        <p:spPr>
          <a:xfrm>
            <a:off x="3008400" y="799475"/>
            <a:ext cx="3127199" cy="40987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40"/>
          <p:cNvPicPr preferRelativeResize="0"/>
          <p:nvPr/>
        </p:nvPicPr>
        <p:blipFill>
          <a:blip r:embed="rId3">
            <a:alphaModFix/>
          </a:blip>
          <a:stretch>
            <a:fillRect/>
          </a:stretch>
        </p:blipFill>
        <p:spPr>
          <a:xfrm>
            <a:off x="0" y="0"/>
            <a:ext cx="5643339" cy="5143500"/>
          </a:xfrm>
          <a:prstGeom prst="rect">
            <a:avLst/>
          </a:prstGeom>
          <a:noFill/>
          <a:ln>
            <a:noFill/>
          </a:ln>
        </p:spPr>
      </p:pic>
      <p:pic>
        <p:nvPicPr>
          <p:cNvPr id="249" name="Google Shape;249;p40"/>
          <p:cNvPicPr preferRelativeResize="0"/>
          <p:nvPr/>
        </p:nvPicPr>
        <p:blipFill>
          <a:blip r:embed="rId4">
            <a:alphaModFix/>
          </a:blip>
          <a:stretch>
            <a:fillRect/>
          </a:stretch>
        </p:blipFill>
        <p:spPr>
          <a:xfrm>
            <a:off x="5591187" y="0"/>
            <a:ext cx="3552812"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1"/>
          <p:cNvPicPr preferRelativeResize="0"/>
          <p:nvPr/>
        </p:nvPicPr>
        <p:blipFill rotWithShape="1">
          <a:blip r:embed="rId3">
            <a:alphaModFix/>
          </a:blip>
          <a:srcRect b="0" l="18738" r="0" t="0"/>
          <a:stretch/>
        </p:blipFill>
        <p:spPr>
          <a:xfrm>
            <a:off x="-1" y="0"/>
            <a:ext cx="6274924" cy="5143500"/>
          </a:xfrm>
          <a:prstGeom prst="rect">
            <a:avLst/>
          </a:prstGeom>
          <a:noFill/>
          <a:ln>
            <a:noFill/>
          </a:ln>
        </p:spPr>
      </p:pic>
      <p:pic>
        <p:nvPicPr>
          <p:cNvPr id="255" name="Google Shape;255;p41"/>
          <p:cNvPicPr preferRelativeResize="0"/>
          <p:nvPr/>
        </p:nvPicPr>
        <p:blipFill rotWithShape="1">
          <a:blip r:embed="rId4">
            <a:alphaModFix/>
          </a:blip>
          <a:srcRect b="25950" l="23146" r="41155" t="12816"/>
          <a:stretch/>
        </p:blipFill>
        <p:spPr>
          <a:xfrm>
            <a:off x="4346298" y="0"/>
            <a:ext cx="4797701"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b="0" l="3703" r="3703" t="0"/>
          <a:stretch/>
        </p:blipFill>
        <p:spPr>
          <a:xfrm>
            <a:off x="324825" y="694525"/>
            <a:ext cx="3901149" cy="4213251"/>
          </a:xfrm>
          <a:prstGeom prst="rect">
            <a:avLst/>
          </a:prstGeom>
          <a:noFill/>
          <a:ln>
            <a:noFill/>
          </a:ln>
        </p:spPr>
      </p:pic>
      <p:pic>
        <p:nvPicPr>
          <p:cNvPr id="66" name="Google Shape;66;p15"/>
          <p:cNvPicPr preferRelativeResize="0"/>
          <p:nvPr/>
        </p:nvPicPr>
        <p:blipFill rotWithShape="1">
          <a:blip r:embed="rId4">
            <a:alphaModFix/>
          </a:blip>
          <a:srcRect b="13143" l="17467" r="35170" t="13143"/>
          <a:stretch/>
        </p:blipFill>
        <p:spPr>
          <a:xfrm>
            <a:off x="4339050" y="742028"/>
            <a:ext cx="4381501" cy="4262147"/>
          </a:xfrm>
          <a:prstGeom prst="rect">
            <a:avLst/>
          </a:prstGeom>
          <a:noFill/>
          <a:ln>
            <a:noFill/>
          </a:ln>
        </p:spPr>
      </p:pic>
      <p:cxnSp>
        <p:nvCxnSpPr>
          <p:cNvPr id="67" name="Google Shape;67;p15"/>
          <p:cNvCxnSpPr/>
          <p:nvPr/>
        </p:nvCxnSpPr>
        <p:spPr>
          <a:xfrm>
            <a:off x="5127275" y="2979700"/>
            <a:ext cx="507600" cy="0"/>
          </a:xfrm>
          <a:prstGeom prst="straightConnector1">
            <a:avLst/>
          </a:prstGeom>
          <a:noFill/>
          <a:ln cap="flat" cmpd="sng" w="38100">
            <a:solidFill>
              <a:srgbClr val="FF0000"/>
            </a:solidFill>
            <a:prstDash val="solid"/>
            <a:round/>
            <a:headEnd len="med" w="med" type="none"/>
            <a:tailEnd len="med" w="med" type="none"/>
          </a:ln>
        </p:spPr>
      </p:cxnSp>
      <p:cxnSp>
        <p:nvCxnSpPr>
          <p:cNvPr id="68" name="Google Shape;68;p15"/>
          <p:cNvCxnSpPr/>
          <p:nvPr/>
        </p:nvCxnSpPr>
        <p:spPr>
          <a:xfrm>
            <a:off x="6175575" y="3401475"/>
            <a:ext cx="2052900" cy="0"/>
          </a:xfrm>
          <a:prstGeom prst="straightConnector1">
            <a:avLst/>
          </a:prstGeom>
          <a:noFill/>
          <a:ln cap="flat" cmpd="sng" w="38100">
            <a:solidFill>
              <a:srgbClr val="FF0000"/>
            </a:solidFill>
            <a:prstDash val="solid"/>
            <a:round/>
            <a:headEnd len="med" w="med" type="none"/>
            <a:tailEnd len="med" w="med" type="none"/>
          </a:ln>
        </p:spPr>
      </p:cxnSp>
      <p:sp>
        <p:nvSpPr>
          <p:cNvPr id="69" name="Google Shape;69;p15"/>
          <p:cNvSpPr txBox="1"/>
          <p:nvPr/>
        </p:nvSpPr>
        <p:spPr>
          <a:xfrm>
            <a:off x="308775" y="35300"/>
            <a:ext cx="8690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t>Abraxas - &gt; Aegipan -&gt; Pan - &gt; </a:t>
            </a:r>
            <a:r>
              <a:rPr lang="en" sz="2600">
                <a:solidFill>
                  <a:schemeClr val="dk1"/>
                </a:solidFill>
              </a:rPr>
              <a:t>Capricorn -&gt; </a:t>
            </a:r>
            <a:r>
              <a:rPr lang="en" sz="2600"/>
              <a:t>Baphomet</a:t>
            </a:r>
            <a:endParaRPr sz="2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2"/>
          <p:cNvPicPr preferRelativeResize="0"/>
          <p:nvPr/>
        </p:nvPicPr>
        <p:blipFill rotWithShape="1">
          <a:blip r:embed="rId3">
            <a:alphaModFix/>
          </a:blip>
          <a:srcRect b="29978" l="17430" r="45765" t="19449"/>
          <a:stretch/>
        </p:blipFill>
        <p:spPr>
          <a:xfrm>
            <a:off x="0" y="0"/>
            <a:ext cx="4571023" cy="3926000"/>
          </a:xfrm>
          <a:prstGeom prst="rect">
            <a:avLst/>
          </a:prstGeom>
          <a:noFill/>
          <a:ln>
            <a:noFill/>
          </a:ln>
        </p:spPr>
      </p:pic>
      <p:pic>
        <p:nvPicPr>
          <p:cNvPr id="261" name="Google Shape;261;p42"/>
          <p:cNvPicPr preferRelativeResize="0"/>
          <p:nvPr/>
        </p:nvPicPr>
        <p:blipFill rotWithShape="1">
          <a:blip r:embed="rId4">
            <a:alphaModFix/>
          </a:blip>
          <a:srcRect b="45400" l="17174" r="46017" t="12882"/>
          <a:stretch/>
        </p:blipFill>
        <p:spPr>
          <a:xfrm>
            <a:off x="4572975" y="1191025"/>
            <a:ext cx="4571023" cy="3237850"/>
          </a:xfrm>
          <a:prstGeom prst="rect">
            <a:avLst/>
          </a:prstGeom>
          <a:noFill/>
          <a:ln>
            <a:noFill/>
          </a:ln>
        </p:spPr>
      </p:pic>
      <p:pic>
        <p:nvPicPr>
          <p:cNvPr id="262" name="Google Shape;262;p42"/>
          <p:cNvPicPr preferRelativeResize="0"/>
          <p:nvPr/>
        </p:nvPicPr>
        <p:blipFill rotWithShape="1">
          <a:blip r:embed="rId3">
            <a:alphaModFix/>
          </a:blip>
          <a:srcRect b="14292" l="17430" r="45765" t="72297"/>
          <a:stretch/>
        </p:blipFill>
        <p:spPr>
          <a:xfrm>
            <a:off x="4572975" y="149975"/>
            <a:ext cx="4571023" cy="1041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pic>
        <p:nvPicPr>
          <p:cNvPr id="267" name="Google Shape;267;p43"/>
          <p:cNvPicPr preferRelativeResize="0"/>
          <p:nvPr/>
        </p:nvPicPr>
        <p:blipFill>
          <a:blip r:embed="rId3">
            <a:alphaModFix/>
          </a:blip>
          <a:stretch>
            <a:fillRect/>
          </a:stretch>
        </p:blipFill>
        <p:spPr>
          <a:xfrm>
            <a:off x="35300" y="0"/>
            <a:ext cx="3079050" cy="3065477"/>
          </a:xfrm>
          <a:prstGeom prst="rect">
            <a:avLst/>
          </a:prstGeom>
          <a:noFill/>
          <a:ln>
            <a:noFill/>
          </a:ln>
        </p:spPr>
      </p:pic>
      <p:pic>
        <p:nvPicPr>
          <p:cNvPr id="268" name="Google Shape;268;p43"/>
          <p:cNvPicPr preferRelativeResize="0"/>
          <p:nvPr/>
        </p:nvPicPr>
        <p:blipFill rotWithShape="1">
          <a:blip r:embed="rId4">
            <a:alphaModFix/>
          </a:blip>
          <a:srcRect b="28615" l="8281" r="45300" t="41890"/>
          <a:stretch/>
        </p:blipFill>
        <p:spPr>
          <a:xfrm>
            <a:off x="2473953" y="2386475"/>
            <a:ext cx="6475971" cy="2571750"/>
          </a:xfrm>
          <a:prstGeom prst="rect">
            <a:avLst/>
          </a:prstGeom>
          <a:noFill/>
          <a:ln>
            <a:noFill/>
          </a:ln>
        </p:spPr>
      </p:pic>
      <p:sp>
        <p:nvSpPr>
          <p:cNvPr id="269" name="Google Shape;269;p43"/>
          <p:cNvSpPr txBox="1"/>
          <p:nvPr/>
        </p:nvSpPr>
        <p:spPr>
          <a:xfrm>
            <a:off x="3458425" y="229400"/>
            <a:ext cx="5491500" cy="20319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Char char="●"/>
            </a:pPr>
            <a:r>
              <a:rPr lang="en" sz="2400"/>
              <a:t>Xenotransplantation</a:t>
            </a:r>
            <a:endParaRPr sz="2400"/>
          </a:p>
          <a:p>
            <a:pPr indent="-381000" lvl="0" marL="457200" rtl="0" algn="l">
              <a:spcBef>
                <a:spcPts val="0"/>
              </a:spcBef>
              <a:spcAft>
                <a:spcPts val="0"/>
              </a:spcAft>
              <a:buSzPts val="2400"/>
              <a:buChar char="●"/>
            </a:pPr>
            <a:r>
              <a:rPr lang="en" sz="2400"/>
              <a:t>Multiplets</a:t>
            </a:r>
            <a:endParaRPr sz="2400"/>
          </a:p>
          <a:p>
            <a:pPr indent="-381000" lvl="0" marL="457200" rtl="0" algn="l">
              <a:spcBef>
                <a:spcPts val="0"/>
              </a:spcBef>
              <a:spcAft>
                <a:spcPts val="0"/>
              </a:spcAft>
              <a:buSzPts val="2400"/>
              <a:buChar char="●"/>
            </a:pPr>
            <a:r>
              <a:rPr lang="en" sz="2400"/>
              <a:t>Chimerism</a:t>
            </a:r>
            <a:endParaRPr sz="2400"/>
          </a:p>
          <a:p>
            <a:pPr indent="-381000" lvl="0" marL="457200" rtl="0" algn="l">
              <a:spcBef>
                <a:spcPts val="0"/>
              </a:spcBef>
              <a:spcAft>
                <a:spcPts val="0"/>
              </a:spcAft>
              <a:buSzPts val="2400"/>
              <a:buChar char="●"/>
            </a:pPr>
            <a:r>
              <a:rPr lang="en" sz="2400"/>
              <a:t>Modeling humans</a:t>
            </a:r>
            <a:endParaRPr sz="2400"/>
          </a:p>
          <a:p>
            <a:pPr indent="-381000" lvl="0" marL="457200" rtl="0" algn="l">
              <a:spcBef>
                <a:spcPts val="0"/>
              </a:spcBef>
              <a:spcAft>
                <a:spcPts val="0"/>
              </a:spcAft>
              <a:buSzPts val="2400"/>
              <a:buChar char="●"/>
            </a:pPr>
            <a:r>
              <a:rPr lang="en" sz="2400"/>
              <a:t>Genetically superior animals</a:t>
            </a:r>
            <a:endParaRPr sz="2400"/>
          </a:p>
        </p:txBody>
      </p:sp>
      <p:sp>
        <p:nvSpPr>
          <p:cNvPr id="270" name="Google Shape;270;p43"/>
          <p:cNvSpPr txBox="1"/>
          <p:nvPr/>
        </p:nvSpPr>
        <p:spPr>
          <a:xfrm>
            <a:off x="6125225" y="895900"/>
            <a:ext cx="179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4"/>
          <p:cNvSpPr txBox="1"/>
          <p:nvPr/>
        </p:nvSpPr>
        <p:spPr>
          <a:xfrm>
            <a:off x="3408775" y="0"/>
            <a:ext cx="5687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latin typeface="Special Elite"/>
                <a:ea typeface="Special Elite"/>
                <a:cs typeface="Special Elite"/>
                <a:sym typeface="Special Elite"/>
              </a:rPr>
              <a:t>God of Fertility</a:t>
            </a:r>
            <a:endParaRPr sz="3600">
              <a:latin typeface="Special Elite"/>
              <a:ea typeface="Special Elite"/>
              <a:cs typeface="Special Elite"/>
              <a:sym typeface="Special Elite"/>
            </a:endParaRPr>
          </a:p>
        </p:txBody>
      </p:sp>
      <p:pic>
        <p:nvPicPr>
          <p:cNvPr id="276" name="Google Shape;276;p44"/>
          <p:cNvPicPr preferRelativeResize="0"/>
          <p:nvPr/>
        </p:nvPicPr>
        <p:blipFill rotWithShape="1">
          <a:blip r:embed="rId3">
            <a:alphaModFix/>
          </a:blip>
          <a:srcRect b="15016" l="5212" r="59302" t="17402"/>
          <a:stretch/>
        </p:blipFill>
        <p:spPr>
          <a:xfrm>
            <a:off x="4478850" y="738900"/>
            <a:ext cx="3626225" cy="4316400"/>
          </a:xfrm>
          <a:prstGeom prst="rect">
            <a:avLst/>
          </a:prstGeom>
          <a:noFill/>
          <a:ln>
            <a:noFill/>
          </a:ln>
        </p:spPr>
      </p:pic>
      <p:pic>
        <p:nvPicPr>
          <p:cNvPr id="277" name="Google Shape;277;p44"/>
          <p:cNvPicPr preferRelativeResize="0"/>
          <p:nvPr/>
        </p:nvPicPr>
        <p:blipFill>
          <a:blip r:embed="rId4">
            <a:alphaModFix/>
          </a:blip>
          <a:stretch>
            <a:fillRect/>
          </a:stretch>
        </p:blipFill>
        <p:spPr>
          <a:xfrm>
            <a:off x="0" y="0"/>
            <a:ext cx="3408776" cy="5143499"/>
          </a:xfrm>
          <a:prstGeom prst="rect">
            <a:avLst/>
          </a:prstGeom>
          <a:noFill/>
          <a:ln>
            <a:noFill/>
          </a:ln>
        </p:spPr>
      </p:pic>
      <p:cxnSp>
        <p:nvCxnSpPr>
          <p:cNvPr id="278" name="Google Shape;278;p44"/>
          <p:cNvCxnSpPr/>
          <p:nvPr/>
        </p:nvCxnSpPr>
        <p:spPr>
          <a:xfrm>
            <a:off x="6917167" y="4677704"/>
            <a:ext cx="1066200" cy="0"/>
          </a:xfrm>
          <a:prstGeom prst="straightConnector1">
            <a:avLst/>
          </a:prstGeom>
          <a:noFill/>
          <a:ln cap="flat" cmpd="sng" w="38100">
            <a:solidFill>
              <a:srgbClr val="FF0000"/>
            </a:solidFill>
            <a:prstDash val="solid"/>
            <a:round/>
            <a:headEnd len="med" w="med" type="none"/>
            <a:tailEnd len="med" w="med" type="none"/>
          </a:ln>
        </p:spPr>
      </p:cxnSp>
      <p:cxnSp>
        <p:nvCxnSpPr>
          <p:cNvPr id="279" name="Google Shape;279;p44"/>
          <p:cNvCxnSpPr/>
          <p:nvPr/>
        </p:nvCxnSpPr>
        <p:spPr>
          <a:xfrm>
            <a:off x="4631436" y="4827815"/>
            <a:ext cx="1737900" cy="0"/>
          </a:xfrm>
          <a:prstGeom prst="straightConnector1">
            <a:avLst/>
          </a:prstGeom>
          <a:noFill/>
          <a:ln cap="flat" cmpd="sng" w="38100">
            <a:solidFill>
              <a:srgbClr val="FF0000"/>
            </a:solidFill>
            <a:prstDash val="solid"/>
            <a:round/>
            <a:headEnd len="med" w="med" type="none"/>
            <a:tailEnd len="med" w="med" type="none"/>
          </a:ln>
        </p:spPr>
      </p:cxnSp>
      <p:cxnSp>
        <p:nvCxnSpPr>
          <p:cNvPr id="280" name="Google Shape;280;p44"/>
          <p:cNvCxnSpPr/>
          <p:nvPr/>
        </p:nvCxnSpPr>
        <p:spPr>
          <a:xfrm>
            <a:off x="5788453" y="3363902"/>
            <a:ext cx="2113500" cy="0"/>
          </a:xfrm>
          <a:prstGeom prst="straightConnector1">
            <a:avLst/>
          </a:prstGeom>
          <a:noFill/>
          <a:ln cap="flat" cmpd="sng" w="38100">
            <a:solidFill>
              <a:srgbClr val="FF0000"/>
            </a:solidFill>
            <a:prstDash val="solid"/>
            <a:round/>
            <a:headEnd len="med" w="med" type="none"/>
            <a:tailEnd len="med" w="med" type="none"/>
          </a:ln>
        </p:spPr>
      </p:cxnSp>
      <p:cxnSp>
        <p:nvCxnSpPr>
          <p:cNvPr id="281" name="Google Shape;281;p44"/>
          <p:cNvCxnSpPr/>
          <p:nvPr/>
        </p:nvCxnSpPr>
        <p:spPr>
          <a:xfrm>
            <a:off x="4631436" y="4261799"/>
            <a:ext cx="2937300" cy="0"/>
          </a:xfrm>
          <a:prstGeom prst="straightConnector1">
            <a:avLst/>
          </a:prstGeom>
          <a:noFill/>
          <a:ln cap="flat" cmpd="sng" w="38100">
            <a:solidFill>
              <a:srgbClr val="FF0000"/>
            </a:solidFill>
            <a:prstDash val="solid"/>
            <a:round/>
            <a:headEnd len="med" w="med" type="none"/>
            <a:tailEnd len="med" w="med" type="none"/>
          </a:ln>
        </p:spPr>
      </p:cxnSp>
      <p:cxnSp>
        <p:nvCxnSpPr>
          <p:cNvPr id="282" name="Google Shape;282;p44"/>
          <p:cNvCxnSpPr/>
          <p:nvPr/>
        </p:nvCxnSpPr>
        <p:spPr>
          <a:xfrm>
            <a:off x="4666431" y="1746543"/>
            <a:ext cx="27045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6" name="Shape 286"/>
        <p:cNvGrpSpPr/>
        <p:nvPr/>
      </p:nvGrpSpPr>
      <p:grpSpPr>
        <a:xfrm>
          <a:off x="0" y="0"/>
          <a:ext cx="0" cy="0"/>
          <a:chOff x="0" y="0"/>
          <a:chExt cx="0" cy="0"/>
        </a:xfrm>
      </p:grpSpPr>
      <p:pic>
        <p:nvPicPr>
          <p:cNvPr id="287" name="Google Shape;287;p45"/>
          <p:cNvPicPr preferRelativeResize="0"/>
          <p:nvPr/>
        </p:nvPicPr>
        <p:blipFill>
          <a:blip r:embed="rId3">
            <a:alphaModFix/>
          </a:blip>
          <a:stretch>
            <a:fillRect/>
          </a:stretch>
        </p:blipFill>
        <p:spPr>
          <a:xfrm>
            <a:off x="5521615" y="0"/>
            <a:ext cx="3622385" cy="5143500"/>
          </a:xfrm>
          <a:prstGeom prst="rect">
            <a:avLst/>
          </a:prstGeom>
          <a:noFill/>
          <a:ln>
            <a:noFill/>
          </a:ln>
        </p:spPr>
      </p:pic>
      <p:sp>
        <p:nvSpPr>
          <p:cNvPr id="288" name="Google Shape;288;p45"/>
          <p:cNvSpPr txBox="1"/>
          <p:nvPr/>
        </p:nvSpPr>
        <p:spPr>
          <a:xfrm>
            <a:off x="264675" y="229375"/>
            <a:ext cx="50025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chemeClr val="lt1"/>
                </a:solidFill>
                <a:latin typeface="Special Elite"/>
                <a:ea typeface="Special Elite"/>
                <a:cs typeface="Special Elite"/>
                <a:sym typeface="Special Elite"/>
              </a:rPr>
              <a:t>Why would a goat (Pan) be associated with fertility?</a:t>
            </a:r>
            <a:endParaRPr sz="4800">
              <a:solidFill>
                <a:schemeClr val="lt1"/>
              </a:solidFill>
              <a:latin typeface="Special Elite"/>
              <a:ea typeface="Special Elite"/>
              <a:cs typeface="Special Elite"/>
              <a:sym typeface="Special Elit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92" name="Shape 292"/>
        <p:cNvGrpSpPr/>
        <p:nvPr/>
      </p:nvGrpSpPr>
      <p:grpSpPr>
        <a:xfrm>
          <a:off x="0" y="0"/>
          <a:ext cx="0" cy="0"/>
          <a:chOff x="0" y="0"/>
          <a:chExt cx="0" cy="0"/>
        </a:xfrm>
      </p:grpSpPr>
      <p:sp>
        <p:nvSpPr>
          <p:cNvPr id="293" name="Google Shape;293;p46"/>
          <p:cNvSpPr txBox="1"/>
          <p:nvPr/>
        </p:nvSpPr>
        <p:spPr>
          <a:xfrm>
            <a:off x="3379000" y="955500"/>
            <a:ext cx="49140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Pan - the son of Hermes and a wood nymph. (Hermaphrodite)</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Pan in Greek means “All”</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Pan's name is thought to derive from 'paean', the ancient Greek verb meaning 'to pasture'. </a:t>
            </a:r>
            <a:endParaRPr sz="2200"/>
          </a:p>
        </p:txBody>
      </p:sp>
      <p:pic>
        <p:nvPicPr>
          <p:cNvPr id="294" name="Google Shape;294;p46"/>
          <p:cNvPicPr preferRelativeResize="0"/>
          <p:nvPr/>
        </p:nvPicPr>
        <p:blipFill>
          <a:blip r:embed="rId3">
            <a:alphaModFix/>
          </a:blip>
          <a:stretch>
            <a:fillRect/>
          </a:stretch>
        </p:blipFill>
        <p:spPr>
          <a:xfrm>
            <a:off x="0" y="0"/>
            <a:ext cx="2593775" cy="51407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7"/>
          <p:cNvPicPr preferRelativeResize="0"/>
          <p:nvPr/>
        </p:nvPicPr>
        <p:blipFill rotWithShape="1">
          <a:blip r:embed="rId3">
            <a:alphaModFix/>
          </a:blip>
          <a:srcRect b="17819" l="16819" r="36265" t="37078"/>
          <a:stretch/>
        </p:blipFill>
        <p:spPr>
          <a:xfrm>
            <a:off x="3680300" y="864600"/>
            <a:ext cx="5322552" cy="3198150"/>
          </a:xfrm>
          <a:prstGeom prst="rect">
            <a:avLst/>
          </a:prstGeom>
          <a:noFill/>
          <a:ln>
            <a:noFill/>
          </a:ln>
        </p:spPr>
      </p:pic>
      <p:pic>
        <p:nvPicPr>
          <p:cNvPr id="300" name="Google Shape;300;p47"/>
          <p:cNvPicPr preferRelativeResize="0"/>
          <p:nvPr/>
        </p:nvPicPr>
        <p:blipFill>
          <a:blip r:embed="rId4">
            <a:alphaModFix/>
          </a:blip>
          <a:stretch>
            <a:fillRect/>
          </a:stretch>
        </p:blipFill>
        <p:spPr>
          <a:xfrm>
            <a:off x="0" y="0"/>
            <a:ext cx="3429000" cy="5143500"/>
          </a:xfrm>
          <a:prstGeom prst="rect">
            <a:avLst/>
          </a:prstGeom>
          <a:noFill/>
          <a:ln>
            <a:noFill/>
          </a:ln>
        </p:spPr>
      </p:pic>
      <p:cxnSp>
        <p:nvCxnSpPr>
          <p:cNvPr id="301" name="Google Shape;301;p47"/>
          <p:cNvCxnSpPr/>
          <p:nvPr/>
        </p:nvCxnSpPr>
        <p:spPr>
          <a:xfrm>
            <a:off x="4481825" y="1623325"/>
            <a:ext cx="21702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5" name="Shape 305"/>
        <p:cNvGrpSpPr/>
        <p:nvPr/>
      </p:nvGrpSpPr>
      <p:grpSpPr>
        <a:xfrm>
          <a:off x="0" y="0"/>
          <a:ext cx="0" cy="0"/>
          <a:chOff x="0" y="0"/>
          <a:chExt cx="0" cy="0"/>
        </a:xfrm>
      </p:grpSpPr>
      <p:pic>
        <p:nvPicPr>
          <p:cNvPr id="306" name="Google Shape;306;p48"/>
          <p:cNvPicPr preferRelativeResize="0"/>
          <p:nvPr/>
        </p:nvPicPr>
        <p:blipFill>
          <a:blip r:embed="rId3">
            <a:alphaModFix/>
          </a:blip>
          <a:stretch>
            <a:fillRect/>
          </a:stretch>
        </p:blipFill>
        <p:spPr>
          <a:xfrm>
            <a:off x="152400" y="816100"/>
            <a:ext cx="4286250" cy="3705225"/>
          </a:xfrm>
          <a:prstGeom prst="rect">
            <a:avLst/>
          </a:prstGeom>
          <a:noFill/>
          <a:ln>
            <a:noFill/>
          </a:ln>
        </p:spPr>
      </p:pic>
      <p:pic>
        <p:nvPicPr>
          <p:cNvPr id="307" name="Google Shape;307;p48"/>
          <p:cNvPicPr preferRelativeResize="0"/>
          <p:nvPr/>
        </p:nvPicPr>
        <p:blipFill>
          <a:blip r:embed="rId4">
            <a:alphaModFix/>
          </a:blip>
          <a:stretch>
            <a:fillRect/>
          </a:stretch>
        </p:blipFill>
        <p:spPr>
          <a:xfrm>
            <a:off x="0" y="0"/>
            <a:ext cx="6429375" cy="5143500"/>
          </a:xfrm>
          <a:prstGeom prst="rect">
            <a:avLst/>
          </a:prstGeom>
          <a:noFill/>
          <a:ln>
            <a:noFill/>
          </a:ln>
        </p:spPr>
      </p:pic>
      <p:pic>
        <p:nvPicPr>
          <p:cNvPr id="308" name="Google Shape;308;p48"/>
          <p:cNvPicPr preferRelativeResize="0"/>
          <p:nvPr/>
        </p:nvPicPr>
        <p:blipFill rotWithShape="1">
          <a:blip r:embed="rId5">
            <a:alphaModFix/>
          </a:blip>
          <a:srcRect b="33499" l="12503" r="48750" t="39334"/>
          <a:stretch/>
        </p:blipFill>
        <p:spPr>
          <a:xfrm>
            <a:off x="4674725" y="996925"/>
            <a:ext cx="4469274" cy="1958602"/>
          </a:xfrm>
          <a:prstGeom prst="rect">
            <a:avLst/>
          </a:prstGeom>
          <a:noFill/>
          <a:ln>
            <a:noFill/>
          </a:ln>
        </p:spPr>
      </p:pic>
      <p:cxnSp>
        <p:nvCxnSpPr>
          <p:cNvPr id="309" name="Google Shape;309;p48"/>
          <p:cNvCxnSpPr/>
          <p:nvPr/>
        </p:nvCxnSpPr>
        <p:spPr>
          <a:xfrm>
            <a:off x="6354870" y="2269965"/>
            <a:ext cx="2486400" cy="0"/>
          </a:xfrm>
          <a:prstGeom prst="straightConnector1">
            <a:avLst/>
          </a:prstGeom>
          <a:noFill/>
          <a:ln cap="flat" cmpd="sng" w="38100">
            <a:solidFill>
              <a:srgbClr val="FF0000"/>
            </a:solidFill>
            <a:prstDash val="solid"/>
            <a:round/>
            <a:headEnd len="med" w="med" type="none"/>
            <a:tailEnd len="med" w="med" type="none"/>
          </a:ln>
        </p:spPr>
      </p:cxnSp>
      <p:cxnSp>
        <p:nvCxnSpPr>
          <p:cNvPr id="310" name="Google Shape;310;p48"/>
          <p:cNvCxnSpPr/>
          <p:nvPr/>
        </p:nvCxnSpPr>
        <p:spPr>
          <a:xfrm>
            <a:off x="4819289" y="2460264"/>
            <a:ext cx="6126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4" name="Shape 314"/>
        <p:cNvGrpSpPr/>
        <p:nvPr/>
      </p:nvGrpSpPr>
      <p:grpSpPr>
        <a:xfrm>
          <a:off x="0" y="0"/>
          <a:ext cx="0" cy="0"/>
          <a:chOff x="0" y="0"/>
          <a:chExt cx="0" cy="0"/>
        </a:xfrm>
      </p:grpSpPr>
      <p:sp>
        <p:nvSpPr>
          <p:cNvPr id="315" name="Google Shape;315;p49"/>
          <p:cNvSpPr txBox="1"/>
          <p:nvPr/>
        </p:nvSpPr>
        <p:spPr>
          <a:xfrm>
            <a:off x="811675" y="1067525"/>
            <a:ext cx="334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Have a nice apocalypse song</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2473600" y="441125"/>
            <a:ext cx="4606375" cy="4420051"/>
          </a:xfrm>
          <a:prstGeom prst="rect">
            <a:avLst/>
          </a:prstGeom>
          <a:noFill/>
          <a:ln>
            <a:noFill/>
          </a:ln>
        </p:spPr>
      </p:pic>
      <p:pic>
        <p:nvPicPr>
          <p:cNvPr id="75" name="Google Shape;75;p16"/>
          <p:cNvPicPr preferRelativeResize="0"/>
          <p:nvPr/>
        </p:nvPicPr>
        <p:blipFill>
          <a:blip r:embed="rId4">
            <a:alphaModFix/>
          </a:blip>
          <a:stretch>
            <a:fillRect/>
          </a:stretch>
        </p:blipFill>
        <p:spPr>
          <a:xfrm>
            <a:off x="7280494" y="0"/>
            <a:ext cx="1863505" cy="5143501"/>
          </a:xfrm>
          <a:prstGeom prst="rect">
            <a:avLst/>
          </a:prstGeom>
          <a:noFill/>
          <a:ln>
            <a:noFill/>
          </a:ln>
        </p:spPr>
      </p:pic>
      <p:sp>
        <p:nvSpPr>
          <p:cNvPr id="76" name="Google Shape;76;p16"/>
          <p:cNvSpPr txBox="1"/>
          <p:nvPr/>
        </p:nvSpPr>
        <p:spPr>
          <a:xfrm>
            <a:off x="317700" y="1171050"/>
            <a:ext cx="23115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rPr>
              <a:t>The Twelve Titans were twins</a:t>
            </a:r>
            <a:endParaRPr b="1" sz="2400">
              <a:solidFill>
                <a:schemeClr val="dk1"/>
              </a:solidFill>
            </a:endParaRPr>
          </a:p>
          <a:p>
            <a:pPr indent="0" lvl="0" marL="0" rtl="0" algn="l">
              <a:spcBef>
                <a:spcPts val="0"/>
              </a:spcBef>
              <a:spcAft>
                <a:spcPts val="0"/>
              </a:spcAft>
              <a:buNone/>
            </a:pPr>
            <a:r>
              <a:rPr lang="en">
                <a:solidFill>
                  <a:schemeClr val="dk1"/>
                </a:solidFill>
              </a:rPr>
              <a:t>Oceanus and Tethys</a:t>
            </a:r>
            <a:endParaRPr>
              <a:solidFill>
                <a:schemeClr val="dk1"/>
              </a:solidFill>
            </a:endParaRPr>
          </a:p>
          <a:p>
            <a:pPr indent="0" lvl="0" marL="0" rtl="0" algn="l">
              <a:spcBef>
                <a:spcPts val="0"/>
              </a:spcBef>
              <a:spcAft>
                <a:spcPts val="0"/>
              </a:spcAft>
              <a:buNone/>
            </a:pPr>
            <a:r>
              <a:rPr lang="en">
                <a:solidFill>
                  <a:schemeClr val="dk1"/>
                </a:solidFill>
              </a:rPr>
              <a:t>Hyperion and Theia</a:t>
            </a:r>
            <a:endParaRPr>
              <a:solidFill>
                <a:schemeClr val="dk1"/>
              </a:solidFill>
            </a:endParaRPr>
          </a:p>
          <a:p>
            <a:pPr indent="0" lvl="0" marL="0" rtl="0" algn="l">
              <a:spcBef>
                <a:spcPts val="0"/>
              </a:spcBef>
              <a:spcAft>
                <a:spcPts val="0"/>
              </a:spcAft>
              <a:buNone/>
            </a:pPr>
            <a:r>
              <a:rPr lang="en">
                <a:solidFill>
                  <a:schemeClr val="dk1"/>
                </a:solidFill>
              </a:rPr>
              <a:t>Coeus and Phoebe</a:t>
            </a:r>
            <a:endParaRPr>
              <a:solidFill>
                <a:schemeClr val="dk1"/>
              </a:solidFill>
            </a:endParaRPr>
          </a:p>
          <a:p>
            <a:pPr indent="0" lvl="0" marL="0" rtl="0" algn="l">
              <a:spcBef>
                <a:spcPts val="0"/>
              </a:spcBef>
              <a:spcAft>
                <a:spcPts val="0"/>
              </a:spcAft>
              <a:buNone/>
            </a:pPr>
            <a:r>
              <a:rPr lang="en">
                <a:solidFill>
                  <a:schemeClr val="dk1"/>
                </a:solidFill>
              </a:rPr>
              <a:t>Cronus and Rhea</a:t>
            </a:r>
            <a:endParaRPr>
              <a:solidFill>
                <a:schemeClr val="dk1"/>
              </a:solidFill>
            </a:endParaRPr>
          </a:p>
          <a:p>
            <a:pPr indent="0" lvl="0" marL="0" rtl="0" algn="l">
              <a:spcBef>
                <a:spcPts val="0"/>
              </a:spcBef>
              <a:spcAft>
                <a:spcPts val="0"/>
              </a:spcAft>
              <a:buNone/>
            </a:pPr>
            <a:r>
              <a:rPr lang="en">
                <a:solidFill>
                  <a:schemeClr val="dk1"/>
                </a:solidFill>
              </a:rPr>
              <a:t>Mnemosyne and Themis</a:t>
            </a:r>
            <a:endParaRPr>
              <a:solidFill>
                <a:schemeClr val="dk1"/>
              </a:solidFill>
            </a:endParaRPr>
          </a:p>
          <a:p>
            <a:pPr indent="0" lvl="0" marL="0" rtl="0" algn="l">
              <a:spcBef>
                <a:spcPts val="0"/>
              </a:spcBef>
              <a:spcAft>
                <a:spcPts val="0"/>
              </a:spcAft>
              <a:buNone/>
            </a:pPr>
            <a:r>
              <a:rPr lang="en">
                <a:solidFill>
                  <a:schemeClr val="dk1"/>
                </a:solidFill>
              </a:rPr>
              <a:t>Crius and Iapetus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0" name="Shape 80"/>
        <p:cNvGrpSpPr/>
        <p:nvPr/>
      </p:nvGrpSpPr>
      <p:grpSpPr>
        <a:xfrm>
          <a:off x="0" y="0"/>
          <a:ext cx="0" cy="0"/>
          <a:chOff x="0" y="0"/>
          <a:chExt cx="0" cy="0"/>
        </a:xfrm>
      </p:grpSpPr>
      <p:sp>
        <p:nvSpPr>
          <p:cNvPr id="81" name="Google Shape;81;p17"/>
          <p:cNvSpPr txBox="1"/>
          <p:nvPr/>
        </p:nvSpPr>
        <p:spPr>
          <a:xfrm>
            <a:off x="339100" y="150000"/>
            <a:ext cx="5038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rPr>
              <a:t>Castor/Pollux (Twin sons of Zeus): </a:t>
            </a:r>
            <a:endParaRPr sz="2400">
              <a:solidFill>
                <a:schemeClr val="lt1"/>
              </a:solidFill>
            </a:endParaRPr>
          </a:p>
          <a:p>
            <a:pPr indent="0" lvl="0" marL="0" rtl="0" algn="l">
              <a:spcBef>
                <a:spcPts val="0"/>
              </a:spcBef>
              <a:spcAft>
                <a:spcPts val="0"/>
              </a:spcAft>
              <a:buNone/>
            </a:pPr>
            <a:r>
              <a:rPr lang="en" sz="2400">
                <a:solidFill>
                  <a:schemeClr val="lt1"/>
                </a:solidFill>
              </a:rPr>
              <a:t>Founders of Rome</a:t>
            </a:r>
            <a:endParaRPr sz="2400">
              <a:solidFill>
                <a:schemeClr val="lt1"/>
              </a:solidFill>
            </a:endParaRPr>
          </a:p>
        </p:txBody>
      </p:sp>
      <p:pic>
        <p:nvPicPr>
          <p:cNvPr id="82" name="Google Shape;82;p17"/>
          <p:cNvPicPr preferRelativeResize="0"/>
          <p:nvPr/>
        </p:nvPicPr>
        <p:blipFill>
          <a:blip r:embed="rId3">
            <a:alphaModFix/>
          </a:blip>
          <a:stretch>
            <a:fillRect/>
          </a:stretch>
        </p:blipFill>
        <p:spPr>
          <a:xfrm>
            <a:off x="5766816" y="0"/>
            <a:ext cx="3377184" cy="5143500"/>
          </a:xfrm>
          <a:prstGeom prst="rect">
            <a:avLst/>
          </a:prstGeom>
          <a:noFill/>
          <a:ln>
            <a:noFill/>
          </a:ln>
        </p:spPr>
      </p:pic>
      <p:pic>
        <p:nvPicPr>
          <p:cNvPr id="83" name="Google Shape;83;p17"/>
          <p:cNvPicPr preferRelativeResize="0"/>
          <p:nvPr/>
        </p:nvPicPr>
        <p:blipFill>
          <a:blip r:embed="rId4">
            <a:alphaModFix/>
          </a:blip>
          <a:stretch>
            <a:fillRect/>
          </a:stretch>
        </p:blipFill>
        <p:spPr>
          <a:xfrm>
            <a:off x="339100" y="1102800"/>
            <a:ext cx="5038949" cy="386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7" name="Shape 87"/>
        <p:cNvGrpSpPr/>
        <p:nvPr/>
      </p:nvGrpSpPr>
      <p:grpSpPr>
        <a:xfrm>
          <a:off x="0" y="0"/>
          <a:ext cx="0" cy="0"/>
          <a:chOff x="0" y="0"/>
          <a:chExt cx="0" cy="0"/>
        </a:xfrm>
      </p:grpSpPr>
      <p:sp>
        <p:nvSpPr>
          <p:cNvPr id="88" name="Google Shape;88;p18"/>
          <p:cNvSpPr txBox="1"/>
          <p:nvPr/>
        </p:nvSpPr>
        <p:spPr>
          <a:xfrm>
            <a:off x="811675" y="1067525"/>
            <a:ext cx="33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Double-headed eagle could be seen as a symbol of elite hermaphrodite</a:t>
            </a:r>
            <a:endParaRPr>
              <a:solidFill>
                <a:schemeClr val="lt1"/>
              </a:solidFill>
            </a:endParaRPr>
          </a:p>
        </p:txBody>
      </p:sp>
      <p:pic>
        <p:nvPicPr>
          <p:cNvPr id="89" name="Google Shape;89;p18"/>
          <p:cNvPicPr preferRelativeResize="0"/>
          <p:nvPr/>
        </p:nvPicPr>
        <p:blipFill>
          <a:blip r:embed="rId3">
            <a:alphaModFix/>
          </a:blip>
          <a:stretch>
            <a:fillRect/>
          </a:stretch>
        </p:blipFill>
        <p:spPr>
          <a:xfrm>
            <a:off x="4307875" y="152400"/>
            <a:ext cx="3937130"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19"/>
          <p:cNvSpPr txBox="1"/>
          <p:nvPr/>
        </p:nvSpPr>
        <p:spPr>
          <a:xfrm>
            <a:off x="1228200" y="970475"/>
            <a:ext cx="3343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dk1"/>
                </a:solidFill>
                <a:latin typeface="Special Elite"/>
                <a:ea typeface="Special Elite"/>
                <a:cs typeface="Special Elite"/>
                <a:sym typeface="Special Elite"/>
              </a:rPr>
              <a:t>I have blessed you by Yahweh of Samaria and his Asherah</a:t>
            </a:r>
            <a:endParaRPr sz="3600">
              <a:solidFill>
                <a:schemeClr val="dk1"/>
              </a:solidFill>
              <a:latin typeface="Special Elite"/>
              <a:ea typeface="Special Elite"/>
              <a:cs typeface="Special Elite"/>
              <a:sym typeface="Special Elite"/>
            </a:endParaRPr>
          </a:p>
        </p:txBody>
      </p:sp>
      <p:pic>
        <p:nvPicPr>
          <p:cNvPr id="95" name="Google Shape;95;p19"/>
          <p:cNvPicPr preferRelativeResize="0"/>
          <p:nvPr/>
        </p:nvPicPr>
        <p:blipFill>
          <a:blip r:embed="rId3">
            <a:alphaModFix/>
          </a:blip>
          <a:stretch>
            <a:fillRect/>
          </a:stretch>
        </p:blipFill>
        <p:spPr>
          <a:xfrm>
            <a:off x="5973839" y="0"/>
            <a:ext cx="3170161"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pic>
        <p:nvPicPr>
          <p:cNvPr id="100" name="Google Shape;100;p20"/>
          <p:cNvPicPr preferRelativeResize="0"/>
          <p:nvPr/>
        </p:nvPicPr>
        <p:blipFill>
          <a:blip r:embed="rId3">
            <a:alphaModFix/>
          </a:blip>
          <a:stretch>
            <a:fillRect/>
          </a:stretch>
        </p:blipFill>
        <p:spPr>
          <a:xfrm>
            <a:off x="721895" y="0"/>
            <a:ext cx="7700209"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4" name="Shape 104"/>
        <p:cNvGrpSpPr/>
        <p:nvPr/>
      </p:nvGrpSpPr>
      <p:grpSpPr>
        <a:xfrm>
          <a:off x="0" y="0"/>
          <a:ext cx="0" cy="0"/>
          <a:chOff x="0" y="0"/>
          <a:chExt cx="0" cy="0"/>
        </a:xfrm>
      </p:grpSpPr>
      <p:pic>
        <p:nvPicPr>
          <p:cNvPr id="105" name="Google Shape;105;p21"/>
          <p:cNvPicPr preferRelativeResize="0"/>
          <p:nvPr/>
        </p:nvPicPr>
        <p:blipFill rotWithShape="1">
          <a:blip r:embed="rId3">
            <a:alphaModFix/>
          </a:blip>
          <a:srcRect b="17022" l="0" r="0" t="17022"/>
          <a:stretch/>
        </p:blipFill>
        <p:spPr>
          <a:xfrm>
            <a:off x="0" y="2337724"/>
            <a:ext cx="4572000" cy="2805776"/>
          </a:xfrm>
          <a:prstGeom prst="rect">
            <a:avLst/>
          </a:prstGeom>
          <a:noFill/>
          <a:ln>
            <a:noFill/>
          </a:ln>
        </p:spPr>
      </p:pic>
      <p:pic>
        <p:nvPicPr>
          <p:cNvPr id="106" name="Google Shape;106;p21"/>
          <p:cNvPicPr preferRelativeResize="0"/>
          <p:nvPr/>
        </p:nvPicPr>
        <p:blipFill rotWithShape="1">
          <a:blip r:embed="rId4">
            <a:alphaModFix/>
          </a:blip>
          <a:srcRect b="0" l="0" r="0" t="0"/>
          <a:stretch/>
        </p:blipFill>
        <p:spPr>
          <a:xfrm>
            <a:off x="4572000" y="2337726"/>
            <a:ext cx="4572000" cy="2805775"/>
          </a:xfrm>
          <a:prstGeom prst="rect">
            <a:avLst/>
          </a:prstGeom>
          <a:noFill/>
          <a:ln>
            <a:noFill/>
          </a:ln>
        </p:spPr>
      </p:pic>
      <p:sp>
        <p:nvSpPr>
          <p:cNvPr id="107" name="Google Shape;107;p21"/>
          <p:cNvSpPr txBox="1"/>
          <p:nvPr/>
        </p:nvSpPr>
        <p:spPr>
          <a:xfrm>
            <a:off x="1034250" y="432325"/>
            <a:ext cx="7075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lt1"/>
                </a:solidFill>
              </a:rPr>
              <a:t>Pregnancy looks like mitosis. The very act of separation is life.</a:t>
            </a:r>
            <a:endParaRPr sz="36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